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5143500" type="screen16x9"/>
  <p:notesSz cx="6858000" cy="9144000"/>
  <p:embeddedFontLst>
    <p:embeddedFont>
      <p:font typeface="Microsoft JhengHei" panose="020B0604030504040204" pitchFamily="34" charset="-120"/>
      <p:regular r:id="rId48"/>
      <p:bold r:id="rId49"/>
    </p:embeddedFont>
    <p:embeddedFont>
      <p:font typeface="Oswald Regular" panose="020B0604020202020204" charset="0"/>
      <p:regular r:id="rId50"/>
      <p:bold r:id="rId5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348"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font" Target="fonts/font3.fntdata"/><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8" Type="http://schemas.openxmlformats.org/officeDocument/2006/relationships/slide" Target="slides/slide7.xml"/><Relationship Id="rId51" Type="http://schemas.openxmlformats.org/officeDocument/2006/relationships/font" Target="fonts/font4.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2381792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3370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d1903f5e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8d1903f5ee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0747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d1903f5e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8d1903f5e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739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8d1903f5ee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8d1903f5ee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4616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d1903f5ee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d1903f5ee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9253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8d1903f5ee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8d1903f5e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0759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8d4dbd883b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8d4dbd883b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9611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8bcfc867eb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8bcfc867eb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0453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8d1903f5ee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8d1903f5ee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2510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8d1903f5e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8d1903f5ee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5884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8d1903f5ee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8d1903f5ee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661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8bcfc867eb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8bcfc867e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1953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d1903f5ee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8d1903f5ee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0766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8d1903f5ee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8d1903f5ee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8127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8d4dbd883b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8d4dbd883b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0133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8d1903f5ee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8d1903f5ee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5151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8d1903f5ee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8d1903f5ee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79135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8d1903f5ee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8d1903f5ee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0612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8d1903f5ee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8d1903f5ee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433976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8d1903f5ee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8d1903f5ee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6393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8d1903f5ee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8d1903f5ee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32563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8d4dbd883b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8d4dbd883b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5050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bcfc867eb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8bcfc867eb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74616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d4dbd883b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d4dbd883b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94869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8bcfc867eb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8bcfc867eb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55060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8d1903f5ee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8d1903f5ee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53093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8d1903f5ee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8d1903f5ee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30411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8d1903f5ee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8d1903f5ee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39051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8d1903f5ee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 name="Google Shape;428;g8d1903f5ee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45985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8d1903f5ee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8d1903f5ee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5217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8d1903f5ee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8d1903f5ee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9151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8bcfc867eb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8bcfc867eb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82641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8bcfc867eb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 name="Google Shape;473;g8bcfc867eb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679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bcfc867eb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8bcfc867eb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00397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8d4dbd883b_0_3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5" name="Google Shape;485;g8d4dbd883b_0_3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02113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8bcfc867eb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8bcfc867eb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07346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8bcfc867eb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8bcfc867eb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6489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8d1903f5ee_0_1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8" name="Google Shape;518;g8d1903f5ee_0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96296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8d1903f5ee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8d1903f5ee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41571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g8bcfc867eb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0" name="Google Shape;540;g8bcfc867eb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2713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bcfc867e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bcfc867e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4517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bcfc867e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8bcfc867e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3839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8d4dbd883b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8d4dbd883b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3863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8bcfc867eb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8bcfc867eb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0682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8d1903f5e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8d1903f5e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843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5.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0"/>
            <a:ext cx="9144003" cy="5153886"/>
          </a:xfrm>
          <a:prstGeom prst="rect">
            <a:avLst/>
          </a:prstGeom>
          <a:noFill/>
          <a:ln>
            <a:noFill/>
          </a:ln>
        </p:spPr>
      </p:pic>
      <p:sp>
        <p:nvSpPr>
          <p:cNvPr id="55" name="Google Shape;55;p13"/>
          <p:cNvSpPr txBox="1"/>
          <p:nvPr/>
        </p:nvSpPr>
        <p:spPr>
          <a:xfrm>
            <a:off x="2105400" y="2007775"/>
            <a:ext cx="4933200" cy="7104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zh-TW" sz="3600" b="1">
                <a:solidFill>
                  <a:srgbClr val="000000"/>
                </a:solidFill>
                <a:latin typeface="Microsoft JhengHei"/>
                <a:ea typeface="Microsoft JhengHei"/>
                <a:cs typeface="Microsoft JhengHei"/>
                <a:sym typeface="Microsoft JhengHei"/>
              </a:rPr>
              <a:t>109年度商圈評鑑</a:t>
            </a:r>
            <a:endParaRPr sz="3600" b="1">
              <a:solidFill>
                <a:srgbClr val="000000"/>
              </a:solidFill>
              <a:latin typeface="Microsoft JhengHei"/>
              <a:ea typeface="Microsoft JhengHei"/>
              <a:cs typeface="Microsoft JhengHei"/>
              <a:sym typeface="Microsoft JhengHei"/>
            </a:endParaRPr>
          </a:p>
        </p:txBody>
      </p:sp>
      <p:sp>
        <p:nvSpPr>
          <p:cNvPr id="56" name="Google Shape;56;p13"/>
          <p:cNvSpPr txBox="1"/>
          <p:nvPr/>
        </p:nvSpPr>
        <p:spPr>
          <a:xfrm>
            <a:off x="311700" y="3274025"/>
            <a:ext cx="8520600" cy="79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200" b="1">
                <a:solidFill>
                  <a:srgbClr val="FFFFFF"/>
                </a:solidFill>
                <a:latin typeface="Microsoft JhengHei"/>
                <a:ea typeface="Microsoft JhengHei"/>
                <a:cs typeface="Microsoft JhengHei"/>
                <a:sym typeface="Microsoft JhengHei"/>
              </a:rPr>
              <a:t>最佳優質商圈獎</a:t>
            </a:r>
            <a:endParaRPr sz="2200" b="1">
              <a:solidFill>
                <a:srgbClr val="FFFFFF"/>
              </a:solidFill>
              <a:latin typeface="Microsoft JhengHei"/>
              <a:ea typeface="Microsoft JhengHei"/>
              <a:cs typeface="Microsoft JhengHei"/>
              <a:sym typeface="Microsoft JhengHe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2"/>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2"/>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56" name="Google Shape;156;p22"/>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157" name="Google Shape;157;p22"/>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6-3</a:t>
            </a:r>
            <a:endParaRPr sz="2500">
              <a:latin typeface="Oswald Regular"/>
              <a:ea typeface="Oswald Regular"/>
              <a:cs typeface="Oswald Regular"/>
              <a:sym typeface="Oswald Regular"/>
            </a:endParaRPr>
          </a:p>
        </p:txBody>
      </p:sp>
      <p:sp>
        <p:nvSpPr>
          <p:cNvPr id="158" name="Google Shape;158;p22"/>
          <p:cNvSpPr/>
          <p:nvPr/>
        </p:nvSpPr>
        <p:spPr>
          <a:xfrm>
            <a:off x="1627950" y="252100"/>
            <a:ext cx="36480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2"/>
          <p:cNvSpPr txBox="1"/>
          <p:nvPr/>
        </p:nvSpPr>
        <p:spPr>
          <a:xfrm>
            <a:off x="1737675" y="252100"/>
            <a:ext cx="34719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每月定期召開委員會並公開財務報告</a:t>
            </a:r>
            <a:endParaRPr sz="1600" b="1">
              <a:latin typeface="Microsoft JhengHei"/>
              <a:ea typeface="Microsoft JhengHei"/>
              <a:cs typeface="Microsoft JhengHei"/>
              <a:sym typeface="Microsoft JhengHei"/>
            </a:endParaRPr>
          </a:p>
        </p:txBody>
      </p:sp>
      <p:sp>
        <p:nvSpPr>
          <p:cNvPr id="160" name="Google Shape;160;p22"/>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10"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a:t>
            </a:r>
            <a:r>
              <a:rPr lang="zh-TW" altLang="en-US" sz="1200" b="1" dirty="0" smtClean="0">
                <a:latin typeface="Microsoft JhengHei"/>
                <a:ea typeface="Microsoft JhengHei"/>
                <a:cs typeface="Microsoft JhengHei"/>
                <a:sym typeface="Microsoft JhengHei"/>
              </a:rPr>
              <a:t>請提供</a:t>
            </a:r>
            <a:r>
              <a:rPr lang="zh-TW" altLang="en-US" sz="1200" b="1" dirty="0" smtClean="0">
                <a:latin typeface="Microsoft JhengHei"/>
                <a:ea typeface="Microsoft JhengHei"/>
                <a:cs typeface="Microsoft JhengHei"/>
                <a:sym typeface="Microsoft JhengHei"/>
              </a:rPr>
              <a:t>照片及簽到表，或其他佐證資料）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3"/>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3"/>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67" name="Google Shape;167;p23"/>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168" name="Google Shape;168;p23"/>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6-4</a:t>
            </a:r>
            <a:endParaRPr sz="2500">
              <a:latin typeface="Oswald Regular"/>
              <a:ea typeface="Oswald Regular"/>
              <a:cs typeface="Oswald Regular"/>
              <a:sym typeface="Oswald Regular"/>
            </a:endParaRPr>
          </a:p>
        </p:txBody>
      </p:sp>
      <p:sp>
        <p:nvSpPr>
          <p:cNvPr id="169" name="Google Shape;169;p23"/>
          <p:cNvSpPr/>
          <p:nvPr/>
        </p:nvSpPr>
        <p:spPr>
          <a:xfrm>
            <a:off x="1627950" y="252100"/>
            <a:ext cx="28644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3"/>
          <p:cNvSpPr txBox="1"/>
          <p:nvPr/>
        </p:nvSpPr>
        <p:spPr>
          <a:xfrm>
            <a:off x="1737675" y="252100"/>
            <a:ext cx="26442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每年至少一次召開會員大會</a:t>
            </a:r>
            <a:endParaRPr sz="1600" b="1">
              <a:latin typeface="Microsoft JhengHei"/>
              <a:ea typeface="Microsoft JhengHei"/>
              <a:cs typeface="Microsoft JhengHei"/>
              <a:sym typeface="Microsoft JhengHei"/>
            </a:endParaRPr>
          </a:p>
        </p:txBody>
      </p:sp>
      <p:sp>
        <p:nvSpPr>
          <p:cNvPr id="171" name="Google Shape;171;p23"/>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a:t>
            </a:r>
            <a:r>
              <a:rPr lang="zh-TW" altLang="en-US" sz="1200" b="1" dirty="0" smtClean="0">
                <a:latin typeface="Microsoft JhengHei"/>
                <a:ea typeface="Microsoft JhengHei"/>
                <a:cs typeface="Microsoft JhengHei"/>
                <a:sym typeface="Microsoft JhengHei"/>
              </a:rPr>
              <a:t>請提供</a:t>
            </a:r>
            <a:r>
              <a:rPr lang="zh-TW" altLang="en-US" sz="1200" b="1" dirty="0" smtClean="0">
                <a:latin typeface="Microsoft JhengHei"/>
                <a:ea typeface="Microsoft JhengHei"/>
                <a:cs typeface="Microsoft JhengHei"/>
                <a:sym typeface="Microsoft JhengHei"/>
              </a:rPr>
              <a:t>照片及簽到表，或其他佐證資料）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4"/>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4"/>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78" name="Google Shape;178;p24"/>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179" name="Google Shape;179;p24"/>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6-5</a:t>
            </a:r>
            <a:endParaRPr sz="2500">
              <a:latin typeface="Oswald Regular"/>
              <a:ea typeface="Oswald Regular"/>
              <a:cs typeface="Oswald Regular"/>
              <a:sym typeface="Oswald Regular"/>
            </a:endParaRPr>
          </a:p>
        </p:txBody>
      </p:sp>
      <p:sp>
        <p:nvSpPr>
          <p:cNvPr id="180" name="Google Shape;180;p24"/>
          <p:cNvSpPr/>
          <p:nvPr/>
        </p:nvSpPr>
        <p:spPr>
          <a:xfrm>
            <a:off x="1627950" y="252100"/>
            <a:ext cx="2842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4"/>
          <p:cNvSpPr txBox="1"/>
          <p:nvPr/>
        </p:nvSpPr>
        <p:spPr>
          <a:xfrm>
            <a:off x="1737675" y="252100"/>
            <a:ext cx="26664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各級幹部業務分工辦理情形</a:t>
            </a:r>
            <a:endParaRPr sz="1600" b="1">
              <a:latin typeface="Microsoft JhengHei"/>
              <a:ea typeface="Microsoft JhengHei"/>
              <a:cs typeface="Microsoft JhengHei"/>
              <a:sym typeface="Microsoft JhengHei"/>
            </a:endParaRPr>
          </a:p>
        </p:txBody>
      </p:sp>
      <p:sp>
        <p:nvSpPr>
          <p:cNvPr id="182" name="Google Shape;182;p24"/>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10"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5"/>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5"/>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9" name="Google Shape;189;p25"/>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190" name="Google Shape;190;p25"/>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6-6</a:t>
            </a:r>
            <a:endParaRPr sz="2500">
              <a:latin typeface="Oswald Regular"/>
              <a:ea typeface="Oswald Regular"/>
              <a:cs typeface="Oswald Regular"/>
              <a:sym typeface="Oswald Regular"/>
            </a:endParaRPr>
          </a:p>
        </p:txBody>
      </p:sp>
      <p:sp>
        <p:nvSpPr>
          <p:cNvPr id="191" name="Google Shape;191;p25"/>
          <p:cNvSpPr/>
          <p:nvPr/>
        </p:nvSpPr>
        <p:spPr>
          <a:xfrm>
            <a:off x="1627950" y="252100"/>
            <a:ext cx="28974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5"/>
          <p:cNvSpPr txBox="1"/>
          <p:nvPr/>
        </p:nvSpPr>
        <p:spPr>
          <a:xfrm>
            <a:off x="1737675" y="252100"/>
            <a:ext cx="26553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會員增減數，會費收取情形</a:t>
            </a:r>
            <a:endParaRPr sz="1600" b="1">
              <a:latin typeface="Microsoft JhengHei"/>
              <a:ea typeface="Microsoft JhengHei"/>
              <a:cs typeface="Microsoft JhengHei"/>
              <a:sym typeface="Microsoft JhengHei"/>
            </a:endParaRPr>
          </a:p>
        </p:txBody>
      </p:sp>
      <p:sp>
        <p:nvSpPr>
          <p:cNvPr id="193" name="Google Shape;193;p25"/>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algn="ctr">
              <a:lnSpc>
                <a:spcPct val="115000"/>
              </a:lnSpc>
              <a:spcAft>
                <a:spcPts val="1600"/>
              </a:spcAft>
            </a:pPr>
            <a:r>
              <a:rPr lang="zh-TW" altLang="en-US" sz="1200" b="1" dirty="0">
                <a:solidFill>
                  <a:schemeClr val="dk1"/>
                </a:solidFill>
                <a:latin typeface="Microsoft JhengHei"/>
                <a:ea typeface="Microsoft JhengHei"/>
                <a:cs typeface="Microsoft JhengHei"/>
                <a:sym typeface="Microsoft JhengHei"/>
              </a:rPr>
              <a:t>前一年新招募＿名會員</a:t>
            </a:r>
            <a:r>
              <a:rPr lang="zh-TW" altLang="en-US" sz="1200" b="1" dirty="0" smtClean="0">
                <a:solidFill>
                  <a:schemeClr val="dk1"/>
                </a:solidFill>
                <a:latin typeface="Microsoft JhengHei"/>
                <a:ea typeface="Microsoft JhengHei"/>
                <a:cs typeface="Microsoft JhengHei"/>
                <a:sym typeface="Microsoft JhengHei"/>
              </a:rPr>
              <a:t>，退會＿名會員，截至</a:t>
            </a:r>
            <a:r>
              <a:rPr lang="en-US" altLang="zh-TW" sz="1200" b="1" dirty="0" smtClean="0">
                <a:solidFill>
                  <a:schemeClr val="dk1"/>
                </a:solidFill>
                <a:latin typeface="Microsoft JhengHei"/>
                <a:ea typeface="Microsoft JhengHei"/>
                <a:cs typeface="Microsoft JhengHei"/>
                <a:sym typeface="Microsoft JhengHei"/>
              </a:rPr>
              <a:t>9/30</a:t>
            </a:r>
            <a:r>
              <a:rPr lang="zh-TW" altLang="en-US" sz="1200" b="1" dirty="0" smtClean="0">
                <a:solidFill>
                  <a:schemeClr val="dk1"/>
                </a:solidFill>
                <a:latin typeface="Microsoft JhengHei"/>
                <a:ea typeface="Microsoft JhengHei"/>
                <a:cs typeface="Microsoft JhengHei"/>
                <a:sym typeface="Microsoft JhengHei"/>
              </a:rPr>
              <a:t>共有</a:t>
            </a:r>
            <a:r>
              <a:rPr lang="zh-TW" altLang="en-US" sz="1200" b="1" dirty="0">
                <a:solidFill>
                  <a:schemeClr val="dk1"/>
                </a:solidFill>
                <a:latin typeface="Microsoft JhengHei"/>
                <a:ea typeface="Microsoft JhengHei"/>
                <a:cs typeface="Microsoft JhengHei"/>
                <a:sym typeface="Microsoft JhengHei"/>
              </a:rPr>
              <a:t>＿名</a:t>
            </a:r>
            <a:r>
              <a:rPr lang="zh-TW" altLang="en-US" sz="1200" b="1" dirty="0" smtClean="0">
                <a:solidFill>
                  <a:schemeClr val="dk1"/>
                </a:solidFill>
                <a:latin typeface="Microsoft JhengHei"/>
                <a:ea typeface="Microsoft JhengHei"/>
                <a:cs typeface="Microsoft JhengHei"/>
                <a:sym typeface="Microsoft JhengHei"/>
              </a:rPr>
              <a:t>會員</a:t>
            </a:r>
            <a:r>
              <a:rPr lang="en-US" altLang="zh-TW" sz="1200" b="1" dirty="0" smtClean="0">
                <a:solidFill>
                  <a:schemeClr val="dk1"/>
                </a:solidFill>
                <a:latin typeface="Microsoft JhengHei"/>
                <a:ea typeface="Microsoft JhengHei"/>
                <a:cs typeface="Microsoft JhengHei"/>
                <a:sym typeface="Microsoft JhengHei"/>
              </a:rPr>
              <a:t/>
            </a:r>
            <a:br>
              <a:rPr lang="en-US" altLang="zh-TW" sz="1200" b="1" dirty="0" smtClean="0">
                <a:solidFill>
                  <a:schemeClr val="dk1"/>
                </a:solidFill>
                <a:latin typeface="Microsoft JhengHei"/>
                <a:ea typeface="Microsoft JhengHei"/>
                <a:cs typeface="Microsoft JhengHei"/>
                <a:sym typeface="Microsoft JhengHei"/>
              </a:rPr>
            </a:br>
            <a:r>
              <a:rPr lang="zh-TW" altLang="en-US" sz="1200" b="1" dirty="0" smtClean="0">
                <a:solidFill>
                  <a:schemeClr val="dk1"/>
                </a:solidFill>
                <a:latin typeface="Microsoft JhengHei"/>
                <a:ea typeface="Microsoft JhengHei"/>
                <a:cs typeface="Microsoft JhengHei"/>
                <a:sym typeface="Microsoft JhengHei"/>
              </a:rPr>
              <a:t>每一會員入會費＿，常年會費＿，會費收取率＿％</a:t>
            </a:r>
            <a:endParaRPr lang="en-US" altLang="zh-TW" sz="1200" b="1" dirty="0" smtClean="0">
              <a:solidFill>
                <a:schemeClr val="dk1"/>
              </a:solidFill>
              <a:latin typeface="Microsoft JhengHei"/>
              <a:ea typeface="Microsoft JhengHei"/>
              <a:cs typeface="Microsoft JhengHei"/>
              <a:sym typeface="Microsoft JhengHei"/>
            </a:endParaRPr>
          </a:p>
          <a:p>
            <a:pPr algn="ctr">
              <a:lnSpc>
                <a:spcPct val="115000"/>
              </a:lnSpc>
              <a:spcAft>
                <a:spcPts val="1600"/>
              </a:spcAft>
            </a:pPr>
            <a:endParaRPr lang="zh-TW" altLang="en-US" sz="1200" b="1" dirty="0">
              <a:latin typeface="Microsoft JhengHei"/>
              <a:ea typeface="Microsoft JhengHei"/>
              <a:cs typeface="Microsoft JhengHei"/>
              <a:sym typeface="Microsoft JhengHei"/>
            </a:endParaRPr>
          </a:p>
        </p:txBody>
      </p:sp>
      <p:sp>
        <p:nvSpPr>
          <p:cNvPr id="10" name="Google Shape;63;p14"/>
          <p:cNvSpPr txBox="1"/>
          <p:nvPr/>
        </p:nvSpPr>
        <p:spPr>
          <a:xfrm>
            <a:off x="2519657" y="3398675"/>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6"/>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6"/>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0" name="Google Shape;200;p26"/>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201" name="Google Shape;201;p26"/>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6-7</a:t>
            </a:r>
            <a:endParaRPr sz="2500">
              <a:latin typeface="Oswald Regular"/>
              <a:ea typeface="Oswald Regular"/>
              <a:cs typeface="Oswald Regular"/>
              <a:sym typeface="Oswald Regular"/>
            </a:endParaRPr>
          </a:p>
        </p:txBody>
      </p:sp>
      <p:sp>
        <p:nvSpPr>
          <p:cNvPr id="202" name="Google Shape;202;p26"/>
          <p:cNvSpPr/>
          <p:nvPr/>
        </p:nvSpPr>
        <p:spPr>
          <a:xfrm>
            <a:off x="1627950" y="252100"/>
            <a:ext cx="3636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6"/>
          <p:cNvSpPr txBox="1"/>
          <p:nvPr/>
        </p:nvSpPr>
        <p:spPr>
          <a:xfrm>
            <a:off x="1737675" y="252100"/>
            <a:ext cx="34830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商圈組織章程及管理規約執行與改善</a:t>
            </a:r>
            <a:endParaRPr sz="1600" b="1">
              <a:latin typeface="Microsoft JhengHei"/>
              <a:ea typeface="Microsoft JhengHei"/>
              <a:cs typeface="Microsoft JhengHei"/>
              <a:sym typeface="Microsoft JhengHei"/>
            </a:endParaRPr>
          </a:p>
        </p:txBody>
      </p:sp>
      <p:sp>
        <p:nvSpPr>
          <p:cNvPr id="204" name="Google Shape;204;p26"/>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8"/>
        <p:cNvGrpSpPr/>
        <p:nvPr/>
      </p:nvGrpSpPr>
      <p:grpSpPr>
        <a:xfrm>
          <a:off x="0" y="0"/>
          <a:ext cx="0" cy="0"/>
          <a:chOff x="0" y="0"/>
          <a:chExt cx="0" cy="0"/>
        </a:xfrm>
      </p:grpSpPr>
      <p:sp>
        <p:nvSpPr>
          <p:cNvPr id="209" name="Google Shape;209;p27"/>
          <p:cNvSpPr/>
          <p:nvPr/>
        </p:nvSpPr>
        <p:spPr>
          <a:xfrm>
            <a:off x="2842500" y="2196125"/>
            <a:ext cx="5298600" cy="7512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7"/>
          <p:cNvSpPr txBox="1"/>
          <p:nvPr/>
        </p:nvSpPr>
        <p:spPr>
          <a:xfrm>
            <a:off x="3085800" y="2351750"/>
            <a:ext cx="5055300" cy="538200"/>
          </a:xfrm>
          <a:prstGeom prst="rect">
            <a:avLst/>
          </a:prstGeom>
          <a:noFill/>
          <a:ln>
            <a:noFill/>
          </a:ln>
        </p:spPr>
        <p:txBody>
          <a:bodyPr spcFirstLastPara="1" wrap="square" lIns="91425" tIns="91425" rIns="91425" bIns="91425" anchor="t" anchorCtr="0">
            <a:noAutofit/>
          </a:bodyPr>
          <a:lstStyle/>
          <a:p>
            <a:pPr marL="0" lvl="0" indent="0" algn="l" rtl="0">
              <a:lnSpc>
                <a:spcPct val="30000"/>
              </a:lnSpc>
              <a:spcBef>
                <a:spcPts val="0"/>
              </a:spcBef>
              <a:spcAft>
                <a:spcPts val="0"/>
              </a:spcAft>
              <a:buNone/>
            </a:pPr>
            <a:r>
              <a:rPr lang="zh-TW" sz="2000" b="1">
                <a:solidFill>
                  <a:schemeClr val="dk1"/>
                </a:solidFill>
                <a:latin typeface="Microsoft JhengHei"/>
                <a:ea typeface="Microsoft JhengHei"/>
                <a:cs typeface="Microsoft JhengHei"/>
                <a:sym typeface="Microsoft JhengHei"/>
              </a:rPr>
              <a:t>行銷活動成果及本局補助之計畫執行成效 </a:t>
            </a:r>
            <a:endParaRPr sz="2000" b="1">
              <a:solidFill>
                <a:schemeClr val="dk1"/>
              </a:solidFill>
              <a:latin typeface="Microsoft JhengHei"/>
              <a:ea typeface="Microsoft JhengHei"/>
              <a:cs typeface="Microsoft JhengHei"/>
              <a:sym typeface="Microsoft JhengHei"/>
            </a:endParaRPr>
          </a:p>
          <a:p>
            <a:pPr marL="0" lvl="0" indent="0" algn="l" rtl="0">
              <a:lnSpc>
                <a:spcPct val="30000"/>
              </a:lnSpc>
              <a:spcBef>
                <a:spcPts val="1600"/>
              </a:spcBef>
              <a:spcAft>
                <a:spcPts val="1600"/>
              </a:spcAft>
              <a:buNone/>
            </a:pPr>
            <a:r>
              <a:rPr lang="zh-TW" sz="2000" b="1">
                <a:solidFill>
                  <a:schemeClr val="dk1"/>
                </a:solidFill>
                <a:latin typeface="Microsoft JhengHei"/>
                <a:ea typeface="Microsoft JhengHei"/>
                <a:cs typeface="Microsoft JhengHei"/>
                <a:sym typeface="Microsoft JhengHei"/>
              </a:rPr>
              <a:t>( 含本年度評鑑獎金用途規劃 )</a:t>
            </a:r>
            <a:endParaRPr sz="2100" b="1">
              <a:latin typeface="Microsoft JhengHei"/>
              <a:ea typeface="Microsoft JhengHei"/>
              <a:cs typeface="Microsoft JhengHei"/>
              <a:sym typeface="Microsoft JhengHei"/>
            </a:endParaRPr>
          </a:p>
        </p:txBody>
      </p:sp>
      <p:grpSp>
        <p:nvGrpSpPr>
          <p:cNvPr id="211" name="Google Shape;211;p27"/>
          <p:cNvGrpSpPr/>
          <p:nvPr/>
        </p:nvGrpSpPr>
        <p:grpSpPr>
          <a:xfrm>
            <a:off x="1002902" y="2094829"/>
            <a:ext cx="1271596" cy="953836"/>
            <a:chOff x="4339475" y="174800"/>
            <a:chExt cx="689100" cy="516900"/>
          </a:xfrm>
        </p:grpSpPr>
        <p:sp>
          <p:nvSpPr>
            <p:cNvPr id="212" name="Google Shape;212;p27"/>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13" name="Google Shape;213;p27"/>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14" name="Google Shape;214;p27"/>
          <p:cNvCxnSpPr>
            <a:stCxn id="213" idx="3"/>
          </p:cNvCxnSpPr>
          <p:nvPr/>
        </p:nvCxnSpPr>
        <p:spPr>
          <a:xfrm>
            <a:off x="2154646" y="2571746"/>
            <a:ext cx="967800" cy="0"/>
          </a:xfrm>
          <a:prstGeom prst="straightConnector1">
            <a:avLst/>
          </a:prstGeom>
          <a:noFill/>
          <a:ln w="19050" cap="flat" cmpd="sng">
            <a:solidFill>
              <a:srgbClr val="FFFFFF"/>
            </a:solidFill>
            <a:prstDash val="solid"/>
            <a:round/>
            <a:headEnd type="none" w="med" len="med"/>
            <a:tailEnd type="none" w="med" len="med"/>
          </a:ln>
        </p:spPr>
      </p:cxnSp>
      <p:sp>
        <p:nvSpPr>
          <p:cNvPr id="215" name="Google Shape;215;p27"/>
          <p:cNvSpPr txBox="1"/>
          <p:nvPr/>
        </p:nvSpPr>
        <p:spPr>
          <a:xfrm>
            <a:off x="1434025" y="2208825"/>
            <a:ext cx="389400" cy="53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3600">
                <a:latin typeface="Oswald Regular"/>
                <a:ea typeface="Oswald Regular"/>
                <a:cs typeface="Oswald Regular"/>
                <a:sym typeface="Oswald Regular"/>
              </a:rPr>
              <a:t>7</a:t>
            </a:r>
            <a:endParaRPr sz="3600">
              <a:latin typeface="Oswald Regular"/>
              <a:ea typeface="Oswald Regular"/>
              <a:cs typeface="Oswald Regular"/>
              <a:sym typeface="Oswald Regul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8"/>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8"/>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2" name="Google Shape;222;p28"/>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223" name="Google Shape;223;p28"/>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7-1</a:t>
            </a:r>
            <a:endParaRPr sz="2500">
              <a:latin typeface="Oswald Regular"/>
              <a:ea typeface="Oswald Regular"/>
              <a:cs typeface="Oswald Regular"/>
              <a:sym typeface="Oswald Regular"/>
            </a:endParaRPr>
          </a:p>
        </p:txBody>
      </p:sp>
      <p:sp>
        <p:nvSpPr>
          <p:cNvPr id="224" name="Google Shape;224;p28"/>
          <p:cNvSpPr/>
          <p:nvPr/>
        </p:nvSpPr>
        <p:spPr>
          <a:xfrm>
            <a:off x="1627950" y="252100"/>
            <a:ext cx="33060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8"/>
          <p:cNvSpPr txBox="1"/>
          <p:nvPr/>
        </p:nvSpPr>
        <p:spPr>
          <a:xfrm>
            <a:off x="1737675" y="252100"/>
            <a:ext cx="31962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商圈配合行銷活動辦理促銷方案</a:t>
            </a:r>
            <a:endParaRPr sz="1600" b="1">
              <a:latin typeface="Microsoft JhengHei"/>
              <a:ea typeface="Microsoft JhengHei"/>
              <a:cs typeface="Microsoft JhengHei"/>
              <a:sym typeface="Microsoft JhengHei"/>
            </a:endParaRPr>
          </a:p>
        </p:txBody>
      </p:sp>
      <p:sp>
        <p:nvSpPr>
          <p:cNvPr id="226" name="Google Shape;226;p28"/>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（請詳列每次活動內容及日期，並附上照片佐證）</a:t>
            </a:r>
            <a:endParaRPr sz="1200" b="1" dirty="0">
              <a:latin typeface="Microsoft JhengHei"/>
              <a:ea typeface="Microsoft JhengHei"/>
              <a:cs typeface="Microsoft JhengHei"/>
              <a:sym typeface="Microsoft JhengHe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9"/>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9"/>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3" name="Google Shape;233;p29"/>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234" name="Google Shape;234;p29"/>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7-2</a:t>
            </a:r>
            <a:endParaRPr sz="2500">
              <a:latin typeface="Oswald Regular"/>
              <a:ea typeface="Oswald Regular"/>
              <a:cs typeface="Oswald Regular"/>
              <a:sym typeface="Oswald Regular"/>
            </a:endParaRPr>
          </a:p>
        </p:txBody>
      </p:sp>
      <p:sp>
        <p:nvSpPr>
          <p:cNvPr id="235" name="Google Shape;235;p29"/>
          <p:cNvSpPr/>
          <p:nvPr/>
        </p:nvSpPr>
        <p:spPr>
          <a:xfrm>
            <a:off x="1627950" y="252100"/>
            <a:ext cx="28533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9"/>
          <p:cNvSpPr txBox="1"/>
          <p:nvPr/>
        </p:nvSpPr>
        <p:spPr>
          <a:xfrm>
            <a:off x="1737675" y="252100"/>
            <a:ext cx="26664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年度商圈自籌舉辦活動場次</a:t>
            </a:r>
            <a:endParaRPr sz="1600" b="1">
              <a:latin typeface="Microsoft JhengHei"/>
              <a:ea typeface="Microsoft JhengHei"/>
              <a:cs typeface="Microsoft JhengHei"/>
              <a:sym typeface="Microsoft JhengHei"/>
            </a:endParaRPr>
          </a:p>
        </p:txBody>
      </p:sp>
      <p:sp>
        <p:nvSpPr>
          <p:cNvPr id="237" name="Google Shape;237;p29"/>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（請詳列每次活動日期，並附上照片佐證）</a:t>
            </a:r>
            <a:endParaRPr sz="1200" b="1" dirty="0">
              <a:latin typeface="Microsoft JhengHei"/>
              <a:ea typeface="Microsoft JhengHei"/>
              <a:cs typeface="Microsoft JhengHei"/>
              <a:sym typeface="Microsoft JhengHe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0"/>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0"/>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44" name="Google Shape;244;p30"/>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245" name="Google Shape;245;p30"/>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7-3</a:t>
            </a:r>
            <a:endParaRPr sz="2500">
              <a:latin typeface="Oswald Regular"/>
              <a:ea typeface="Oswald Regular"/>
              <a:cs typeface="Oswald Regular"/>
              <a:sym typeface="Oswald Regular"/>
            </a:endParaRPr>
          </a:p>
        </p:txBody>
      </p:sp>
      <p:sp>
        <p:nvSpPr>
          <p:cNvPr id="246" name="Google Shape;246;p30"/>
          <p:cNvSpPr/>
          <p:nvPr/>
        </p:nvSpPr>
        <p:spPr>
          <a:xfrm>
            <a:off x="1627950" y="252100"/>
            <a:ext cx="3427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0"/>
          <p:cNvSpPr txBox="1"/>
          <p:nvPr/>
        </p:nvSpPr>
        <p:spPr>
          <a:xfrm>
            <a:off x="1737675" y="252100"/>
            <a:ext cx="33174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協助本府各單位機關辦理活動成果</a:t>
            </a:r>
            <a:endParaRPr sz="1600" b="1">
              <a:latin typeface="Microsoft JhengHei"/>
              <a:ea typeface="Microsoft JhengHei"/>
              <a:cs typeface="Microsoft JhengHei"/>
              <a:sym typeface="Microsoft JhengHei"/>
            </a:endParaRPr>
          </a:p>
        </p:txBody>
      </p:sp>
      <p:sp>
        <p:nvSpPr>
          <p:cNvPr id="248" name="Google Shape;248;p30"/>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246811" y="2546716"/>
            <a:ext cx="4972595"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altLang="en-US" b="1" dirty="0" smtClean="0">
                <a:latin typeface="Microsoft JhengHei"/>
                <a:ea typeface="Microsoft JhengHei"/>
                <a:cs typeface="Microsoft JhengHei"/>
                <a:sym typeface="Microsoft JhengHei"/>
              </a:rPr>
              <a:t>（請詳</a:t>
            </a:r>
            <a:r>
              <a:rPr lang="zh-TW" altLang="en-US" b="1" dirty="0" smtClean="0">
                <a:latin typeface="Microsoft JhengHei"/>
                <a:ea typeface="Microsoft JhengHei"/>
                <a:cs typeface="Microsoft JhengHei"/>
                <a:sym typeface="Microsoft JhengHei"/>
              </a:rPr>
              <a:t>列每次活動日期及內容，</a:t>
            </a:r>
            <a:r>
              <a:rPr lang="zh-TW" altLang="en-US" b="1" dirty="0" smtClean="0">
                <a:latin typeface="Microsoft JhengHei"/>
                <a:ea typeface="Microsoft JhengHei"/>
                <a:cs typeface="Microsoft JhengHei"/>
                <a:sym typeface="Microsoft JhengHei"/>
              </a:rPr>
              <a:t>並</a:t>
            </a:r>
            <a:r>
              <a:rPr lang="zh-TW" altLang="en-US" b="1" dirty="0" smtClean="0">
                <a:latin typeface="Microsoft JhengHei"/>
                <a:ea typeface="Microsoft JhengHei"/>
                <a:cs typeface="Microsoft JhengHei"/>
                <a:sym typeface="Microsoft JhengHei"/>
              </a:rPr>
              <a:t>附上照片或其他成果</a:t>
            </a:r>
            <a:r>
              <a:rPr lang="zh-TW" altLang="en-US" b="1" dirty="0" smtClean="0">
                <a:latin typeface="Microsoft JhengHei"/>
                <a:ea typeface="Microsoft JhengHei"/>
                <a:cs typeface="Microsoft JhengHei"/>
                <a:sym typeface="Microsoft JhengHei"/>
              </a:rPr>
              <a:t>佐證）</a:t>
            </a:r>
            <a:endParaRPr b="1" dirty="0">
              <a:latin typeface="Microsoft JhengHei"/>
              <a:ea typeface="Microsoft JhengHei"/>
              <a:cs typeface="Microsoft JhengHei"/>
              <a:sym typeface="Microsoft JhengHe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1"/>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1"/>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55" name="Google Shape;255;p31"/>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256" name="Google Shape;256;p31"/>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7-4</a:t>
            </a:r>
            <a:endParaRPr sz="2500">
              <a:latin typeface="Oswald Regular"/>
              <a:ea typeface="Oswald Regular"/>
              <a:cs typeface="Oswald Regular"/>
              <a:sym typeface="Oswald Regular"/>
            </a:endParaRPr>
          </a:p>
        </p:txBody>
      </p:sp>
      <p:sp>
        <p:nvSpPr>
          <p:cNvPr id="257" name="Google Shape;257;p31"/>
          <p:cNvSpPr/>
          <p:nvPr/>
        </p:nvSpPr>
        <p:spPr>
          <a:xfrm>
            <a:off x="1627950" y="252100"/>
            <a:ext cx="32838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1"/>
          <p:cNvSpPr txBox="1"/>
          <p:nvPr/>
        </p:nvSpPr>
        <p:spPr>
          <a:xfrm>
            <a:off x="1737675" y="252100"/>
            <a:ext cx="31077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活動成果效益對商圈與會員影響</a:t>
            </a:r>
            <a:endParaRPr sz="1600" b="1">
              <a:latin typeface="Microsoft JhengHei"/>
              <a:ea typeface="Microsoft JhengHei"/>
              <a:cs typeface="Microsoft JhengHei"/>
              <a:sym typeface="Microsoft JhengHei"/>
            </a:endParaRPr>
          </a:p>
        </p:txBody>
      </p:sp>
      <p:sp>
        <p:nvSpPr>
          <p:cNvPr id="259" name="Google Shape;259;p31"/>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（請簡述活動成果之影響，若有問卷調查或活動後檢討會資料佳）</a:t>
            </a:r>
            <a:endParaRPr sz="1200" b="1" dirty="0">
              <a:latin typeface="Microsoft JhengHei"/>
              <a:ea typeface="Microsoft JhengHei"/>
              <a:cs typeface="Microsoft JhengHei"/>
              <a:sym typeface="Microsoft JhengHe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62" name="Google Shape;62;p14"/>
          <p:cNvSpPr/>
          <p:nvPr/>
        </p:nvSpPr>
        <p:spPr>
          <a:xfrm>
            <a:off x="1408225" y="252100"/>
            <a:ext cx="23115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4"/>
          <p:cNvSpPr txBox="1"/>
          <p:nvPr/>
        </p:nvSpPr>
        <p:spPr>
          <a:xfrm>
            <a:off x="1453300" y="248550"/>
            <a:ext cx="2266500"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1600" b="1">
                <a:solidFill>
                  <a:schemeClr val="dk1"/>
                </a:solidFill>
                <a:latin typeface="Microsoft JhengHei"/>
                <a:ea typeface="Microsoft JhengHei"/>
                <a:cs typeface="Microsoft JhengHei"/>
                <a:sym typeface="Microsoft JhengHei"/>
              </a:rPr>
              <a:t>商圈店家參加會員比例</a:t>
            </a:r>
            <a:endParaRPr sz="1600" b="1">
              <a:latin typeface="Microsoft JhengHei"/>
              <a:ea typeface="Microsoft JhengHei"/>
              <a:cs typeface="Microsoft JhengHei"/>
              <a:sym typeface="Microsoft JhengHei"/>
            </a:endParaRPr>
          </a:p>
        </p:txBody>
      </p:sp>
      <p:grpSp>
        <p:nvGrpSpPr>
          <p:cNvPr id="64" name="Google Shape;64;p14"/>
          <p:cNvGrpSpPr/>
          <p:nvPr/>
        </p:nvGrpSpPr>
        <p:grpSpPr>
          <a:xfrm>
            <a:off x="294600" y="197200"/>
            <a:ext cx="689100" cy="516900"/>
            <a:chOff x="4339475" y="174800"/>
            <a:chExt cx="689100" cy="516900"/>
          </a:xfrm>
        </p:grpSpPr>
        <p:sp>
          <p:nvSpPr>
            <p:cNvPr id="65" name="Google Shape;65;p14"/>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6" name="Google Shape;66;p14"/>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7" name="Google Shape;67;p14"/>
          <p:cNvCxnSpPr>
            <a:stCxn id="66" idx="3"/>
            <a:endCxn id="62" idx="1"/>
          </p:cNvCxnSpPr>
          <p:nvPr/>
        </p:nvCxnSpPr>
        <p:spPr>
          <a:xfrm>
            <a:off x="918750" y="455650"/>
            <a:ext cx="489600" cy="0"/>
          </a:xfrm>
          <a:prstGeom prst="straightConnector1">
            <a:avLst/>
          </a:prstGeom>
          <a:noFill/>
          <a:ln w="19050" cap="flat" cmpd="sng">
            <a:solidFill>
              <a:srgbClr val="FFFFFF"/>
            </a:solidFill>
            <a:prstDash val="solid"/>
            <a:round/>
            <a:headEnd type="none" w="med" len="med"/>
            <a:tailEnd type="none" w="med" len="med"/>
          </a:ln>
        </p:spPr>
      </p:cxnSp>
      <p:sp>
        <p:nvSpPr>
          <p:cNvPr id="68" name="Google Shape;68;p14"/>
          <p:cNvSpPr txBox="1"/>
          <p:nvPr/>
        </p:nvSpPr>
        <p:spPr>
          <a:xfrm>
            <a:off x="475650" y="245950"/>
            <a:ext cx="327000" cy="41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a:t>
            </a:r>
            <a:endParaRPr sz="2500">
              <a:latin typeface="Oswald Regular"/>
              <a:ea typeface="Oswald Regular"/>
              <a:cs typeface="Oswald Regular"/>
              <a:sym typeface="Oswald Regular"/>
            </a:endParaRPr>
          </a:p>
        </p:txBody>
      </p:sp>
      <p:sp>
        <p:nvSpPr>
          <p:cNvPr id="10" name="Google Shape;76;p15"/>
          <p:cNvSpPr txBox="1"/>
          <p:nvPr/>
        </p:nvSpPr>
        <p:spPr>
          <a:xfrm>
            <a:off x="975168" y="1137676"/>
            <a:ext cx="7602582"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zh-TW" altLang="en-US" sz="1600" b="1" dirty="0" smtClean="0">
                <a:solidFill>
                  <a:schemeClr val="dk1"/>
                </a:solidFill>
                <a:latin typeface="Microsoft JhengHei"/>
                <a:ea typeface="Microsoft JhengHei"/>
                <a:cs typeface="Microsoft JhengHei"/>
                <a:sym typeface="Microsoft JhengHei"/>
              </a:rPr>
              <a:t>本商圈範圍為＿（路段），總店家數＿家，加入管委會店家＿</a:t>
            </a:r>
            <a:r>
              <a:rPr lang="zh-TW" altLang="en-US" sz="1600" b="1" dirty="0" smtClean="0">
                <a:solidFill>
                  <a:schemeClr val="dk1"/>
                </a:solidFill>
                <a:latin typeface="Microsoft JhengHei"/>
                <a:ea typeface="Microsoft JhengHei"/>
                <a:cs typeface="Microsoft JhengHei"/>
                <a:sym typeface="Microsoft JhengHei"/>
              </a:rPr>
              <a:t>家</a:t>
            </a:r>
            <a:r>
              <a:rPr lang="en-US" altLang="zh-TW" sz="1600" b="1" dirty="0" smtClean="0">
                <a:solidFill>
                  <a:schemeClr val="dk1"/>
                </a:solidFill>
                <a:latin typeface="Microsoft JhengHei"/>
                <a:ea typeface="Microsoft JhengHei"/>
                <a:cs typeface="Microsoft JhengHei"/>
                <a:sym typeface="Microsoft JhengHei"/>
              </a:rPr>
              <a:t>(</a:t>
            </a:r>
            <a:r>
              <a:rPr lang="zh-TW" altLang="en-US" sz="1600" b="1" dirty="0" smtClean="0">
                <a:solidFill>
                  <a:schemeClr val="dk1"/>
                </a:solidFill>
                <a:latin typeface="Microsoft JhengHei"/>
                <a:ea typeface="Microsoft JhengHei"/>
                <a:cs typeface="Microsoft JhengHei"/>
                <a:sym typeface="Microsoft JhengHei"/>
              </a:rPr>
              <a:t>＿％</a:t>
            </a:r>
            <a:r>
              <a:rPr lang="en-US" altLang="zh-TW" sz="1600" b="1" dirty="0" smtClean="0">
                <a:solidFill>
                  <a:schemeClr val="dk1"/>
                </a:solidFill>
                <a:latin typeface="Microsoft JhengHei"/>
                <a:ea typeface="Microsoft JhengHei"/>
                <a:cs typeface="Microsoft JhengHei"/>
                <a:sym typeface="Microsoft JhengHei"/>
              </a:rPr>
              <a:t>)</a:t>
            </a:r>
            <a:endParaRPr sz="1600" b="1" dirty="0">
              <a:latin typeface="Microsoft JhengHei"/>
              <a:ea typeface="Microsoft JhengHei"/>
              <a:cs typeface="Microsoft JhengHei"/>
              <a:sym typeface="Microsoft JhengHei"/>
            </a:endParaRPr>
          </a:p>
        </p:txBody>
      </p:sp>
      <p:sp>
        <p:nvSpPr>
          <p:cNvPr id="11"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2"/>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2"/>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66" name="Google Shape;266;p32"/>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267" name="Google Shape;267;p32"/>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7-5</a:t>
            </a:r>
            <a:endParaRPr sz="2500">
              <a:latin typeface="Oswald Regular"/>
              <a:ea typeface="Oswald Regular"/>
              <a:cs typeface="Oswald Regular"/>
              <a:sym typeface="Oswald Regular"/>
            </a:endParaRPr>
          </a:p>
        </p:txBody>
      </p:sp>
      <p:sp>
        <p:nvSpPr>
          <p:cNvPr id="268" name="Google Shape;268;p32"/>
          <p:cNvSpPr/>
          <p:nvPr/>
        </p:nvSpPr>
        <p:spPr>
          <a:xfrm>
            <a:off x="1627950" y="252100"/>
            <a:ext cx="28203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2"/>
          <p:cNvSpPr txBox="1"/>
          <p:nvPr/>
        </p:nvSpPr>
        <p:spPr>
          <a:xfrm>
            <a:off x="1737675" y="252100"/>
            <a:ext cx="27105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zh-TW" sz="1600" b="1">
                <a:solidFill>
                  <a:schemeClr val="dk1"/>
                </a:solidFill>
                <a:latin typeface="Microsoft JhengHei"/>
                <a:ea typeface="Microsoft JhengHei"/>
                <a:cs typeface="Microsoft JhengHei"/>
                <a:sym typeface="Microsoft JhengHei"/>
              </a:rPr>
              <a:t>舉辦各項活動會員動員情形</a:t>
            </a:r>
            <a:endParaRPr sz="1600" b="1">
              <a:latin typeface="Microsoft JhengHei"/>
              <a:ea typeface="Microsoft JhengHei"/>
              <a:cs typeface="Microsoft JhengHei"/>
              <a:sym typeface="Microsoft JhengHei"/>
            </a:endParaRPr>
          </a:p>
        </p:txBody>
      </p:sp>
      <p:sp>
        <p:nvSpPr>
          <p:cNvPr id="270" name="Google Shape;270;p32"/>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（請詳列每次活動內容及日期，並附上</a:t>
            </a:r>
            <a:r>
              <a:rPr lang="zh-TW" altLang="en-US" sz="1200" b="1" dirty="0" smtClean="0">
                <a:latin typeface="Microsoft JhengHei"/>
                <a:ea typeface="Microsoft JhengHei"/>
                <a:cs typeface="Microsoft JhengHei"/>
                <a:sym typeface="Microsoft JhengHei"/>
              </a:rPr>
              <a:t>照片及簽到表或其他資料佐證</a:t>
            </a:r>
            <a:r>
              <a:rPr lang="zh-TW" altLang="en-US" sz="1200" b="1" dirty="0" smtClean="0">
                <a:latin typeface="Microsoft JhengHei"/>
                <a:ea typeface="Microsoft JhengHei"/>
                <a:cs typeface="Microsoft JhengHei"/>
                <a:sym typeface="Microsoft JhengHei"/>
              </a:rPr>
              <a:t>）</a:t>
            </a:r>
            <a:endParaRPr sz="1200" b="1" dirty="0">
              <a:latin typeface="Microsoft JhengHei"/>
              <a:ea typeface="Microsoft JhengHei"/>
              <a:cs typeface="Microsoft JhengHei"/>
              <a:sym typeface="Microsoft JhengHe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3"/>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3"/>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77" name="Google Shape;277;p33"/>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278" name="Google Shape;278;p33"/>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7-6</a:t>
            </a:r>
            <a:endParaRPr sz="2500">
              <a:latin typeface="Oswald Regular"/>
              <a:ea typeface="Oswald Regular"/>
              <a:cs typeface="Oswald Regular"/>
              <a:sym typeface="Oswald Regular"/>
            </a:endParaRPr>
          </a:p>
        </p:txBody>
      </p:sp>
      <p:sp>
        <p:nvSpPr>
          <p:cNvPr id="279" name="Google Shape;279;p33"/>
          <p:cNvSpPr/>
          <p:nvPr/>
        </p:nvSpPr>
        <p:spPr>
          <a:xfrm>
            <a:off x="1627950" y="252100"/>
            <a:ext cx="34053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3"/>
          <p:cNvSpPr txBox="1"/>
          <p:nvPr/>
        </p:nvSpPr>
        <p:spPr>
          <a:xfrm>
            <a:off x="1737675" y="252100"/>
            <a:ext cx="32955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商圈對於經發局主辦活動之配合度</a:t>
            </a:r>
            <a:endParaRPr sz="1600" b="1">
              <a:latin typeface="Microsoft JhengHei"/>
              <a:ea typeface="Microsoft JhengHei"/>
              <a:cs typeface="Microsoft JhengHei"/>
              <a:sym typeface="Microsoft JhengHei"/>
            </a:endParaRPr>
          </a:p>
        </p:txBody>
      </p:sp>
      <p:sp>
        <p:nvSpPr>
          <p:cNvPr id="281" name="Google Shape;281;p33"/>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a:t>
            </a:r>
            <a:r>
              <a:rPr lang="zh-TW" altLang="en-US" sz="1200" b="1" dirty="0" smtClean="0">
                <a:latin typeface="Microsoft JhengHei"/>
                <a:ea typeface="Microsoft JhengHei"/>
                <a:cs typeface="Microsoft JhengHei"/>
                <a:sym typeface="Microsoft JhengHei"/>
              </a:rPr>
              <a:t>請詳列每次活動內容，並提供</a:t>
            </a:r>
            <a:r>
              <a:rPr lang="zh-TW" altLang="en-US" sz="1200" b="1" dirty="0" smtClean="0">
                <a:latin typeface="Microsoft JhengHei"/>
                <a:ea typeface="Microsoft JhengHei"/>
                <a:cs typeface="Microsoft JhengHei"/>
                <a:sym typeface="Microsoft JhengHei"/>
              </a:rPr>
              <a:t>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85"/>
        <p:cNvGrpSpPr/>
        <p:nvPr/>
      </p:nvGrpSpPr>
      <p:grpSpPr>
        <a:xfrm>
          <a:off x="0" y="0"/>
          <a:ext cx="0" cy="0"/>
          <a:chOff x="0" y="0"/>
          <a:chExt cx="0" cy="0"/>
        </a:xfrm>
      </p:grpSpPr>
      <p:sp>
        <p:nvSpPr>
          <p:cNvPr id="286" name="Google Shape;286;p34"/>
          <p:cNvSpPr/>
          <p:nvPr/>
        </p:nvSpPr>
        <p:spPr>
          <a:xfrm>
            <a:off x="2842500" y="2196125"/>
            <a:ext cx="5298600" cy="7512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4"/>
          <p:cNvSpPr txBox="1"/>
          <p:nvPr/>
        </p:nvSpPr>
        <p:spPr>
          <a:xfrm>
            <a:off x="3085800" y="2427950"/>
            <a:ext cx="5055300" cy="538200"/>
          </a:xfrm>
          <a:prstGeom prst="rect">
            <a:avLst/>
          </a:prstGeom>
          <a:noFill/>
          <a:ln>
            <a:noFill/>
          </a:ln>
        </p:spPr>
        <p:txBody>
          <a:bodyPr spcFirstLastPara="1" wrap="square" lIns="91425" tIns="91425" rIns="91425" bIns="91425" anchor="t" anchorCtr="0">
            <a:noAutofit/>
          </a:bodyPr>
          <a:lstStyle/>
          <a:p>
            <a:pPr marL="0" lvl="0" indent="0" algn="l" rtl="0">
              <a:lnSpc>
                <a:spcPct val="10000"/>
              </a:lnSpc>
              <a:spcBef>
                <a:spcPts val="0"/>
              </a:spcBef>
              <a:spcAft>
                <a:spcPts val="0"/>
              </a:spcAft>
              <a:buNone/>
            </a:pPr>
            <a:r>
              <a:rPr lang="zh-TW" sz="1900" b="1">
                <a:solidFill>
                  <a:schemeClr val="dk1"/>
                </a:solidFill>
                <a:latin typeface="Microsoft JhengHei"/>
                <a:ea typeface="Microsoft JhengHei"/>
                <a:cs typeface="Microsoft JhengHei"/>
                <a:sym typeface="Microsoft JhengHei"/>
              </a:rPr>
              <a:t>商圈環境清潔衛生問題及公共設施維護管理</a:t>
            </a:r>
            <a:endParaRPr sz="1900" b="1">
              <a:solidFill>
                <a:schemeClr val="dk1"/>
              </a:solidFill>
              <a:latin typeface="Microsoft JhengHei"/>
              <a:ea typeface="Microsoft JhengHei"/>
              <a:cs typeface="Microsoft JhengHei"/>
              <a:sym typeface="Microsoft JhengHei"/>
            </a:endParaRPr>
          </a:p>
          <a:p>
            <a:pPr marL="0" lvl="0" indent="0" algn="l" rtl="0">
              <a:lnSpc>
                <a:spcPct val="10000"/>
              </a:lnSpc>
              <a:spcBef>
                <a:spcPts val="1600"/>
              </a:spcBef>
              <a:spcAft>
                <a:spcPts val="1600"/>
              </a:spcAft>
              <a:buNone/>
            </a:pPr>
            <a:r>
              <a:rPr lang="zh-TW" sz="1900" b="1">
                <a:solidFill>
                  <a:schemeClr val="dk1"/>
                </a:solidFill>
                <a:latin typeface="Microsoft JhengHei"/>
                <a:ea typeface="Microsoft JhengHei"/>
                <a:cs typeface="Microsoft JhengHei"/>
                <a:sym typeface="Microsoft JhengHei"/>
              </a:rPr>
              <a:t>( 機關可依商圈實際抽查狀況酌以扣分 )</a:t>
            </a:r>
            <a:endParaRPr sz="2400" b="1">
              <a:solidFill>
                <a:schemeClr val="dk1"/>
              </a:solidFill>
              <a:latin typeface="Microsoft JhengHei"/>
              <a:ea typeface="Microsoft JhengHei"/>
              <a:cs typeface="Microsoft JhengHei"/>
              <a:sym typeface="Microsoft JhengHei"/>
            </a:endParaRPr>
          </a:p>
        </p:txBody>
      </p:sp>
      <p:grpSp>
        <p:nvGrpSpPr>
          <p:cNvPr id="288" name="Google Shape;288;p34"/>
          <p:cNvGrpSpPr/>
          <p:nvPr/>
        </p:nvGrpSpPr>
        <p:grpSpPr>
          <a:xfrm>
            <a:off x="1002902" y="2094829"/>
            <a:ext cx="1271596" cy="953836"/>
            <a:chOff x="4339475" y="174800"/>
            <a:chExt cx="689100" cy="516900"/>
          </a:xfrm>
        </p:grpSpPr>
        <p:sp>
          <p:nvSpPr>
            <p:cNvPr id="289" name="Google Shape;289;p34"/>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90" name="Google Shape;290;p34"/>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91" name="Google Shape;291;p34"/>
          <p:cNvCxnSpPr>
            <a:stCxn id="290" idx="3"/>
          </p:cNvCxnSpPr>
          <p:nvPr/>
        </p:nvCxnSpPr>
        <p:spPr>
          <a:xfrm>
            <a:off x="2154646" y="2571746"/>
            <a:ext cx="967800" cy="0"/>
          </a:xfrm>
          <a:prstGeom prst="straightConnector1">
            <a:avLst/>
          </a:prstGeom>
          <a:noFill/>
          <a:ln w="19050" cap="flat" cmpd="sng">
            <a:solidFill>
              <a:srgbClr val="FFFFFF"/>
            </a:solidFill>
            <a:prstDash val="solid"/>
            <a:round/>
            <a:headEnd type="none" w="med" len="med"/>
            <a:tailEnd type="none" w="med" len="med"/>
          </a:ln>
        </p:spPr>
      </p:cxnSp>
      <p:sp>
        <p:nvSpPr>
          <p:cNvPr id="292" name="Google Shape;292;p34"/>
          <p:cNvSpPr txBox="1"/>
          <p:nvPr/>
        </p:nvSpPr>
        <p:spPr>
          <a:xfrm>
            <a:off x="1434025" y="2208825"/>
            <a:ext cx="389400" cy="53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3600">
                <a:latin typeface="Oswald Regular"/>
                <a:ea typeface="Oswald Regular"/>
                <a:cs typeface="Oswald Regular"/>
                <a:sym typeface="Oswald Regular"/>
              </a:rPr>
              <a:t>8</a:t>
            </a:r>
            <a:endParaRPr sz="3600">
              <a:latin typeface="Oswald Regular"/>
              <a:ea typeface="Oswald Regular"/>
              <a:cs typeface="Oswald Regular"/>
              <a:sym typeface="Oswald Regul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5"/>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5"/>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99" name="Google Shape;299;p35"/>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300" name="Google Shape;300;p35"/>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8-1</a:t>
            </a:r>
            <a:endParaRPr sz="2500">
              <a:latin typeface="Oswald Regular"/>
              <a:ea typeface="Oswald Regular"/>
              <a:cs typeface="Oswald Regular"/>
              <a:sym typeface="Oswald Regular"/>
            </a:endParaRPr>
          </a:p>
        </p:txBody>
      </p:sp>
      <p:sp>
        <p:nvSpPr>
          <p:cNvPr id="301" name="Google Shape;301;p35"/>
          <p:cNvSpPr/>
          <p:nvPr/>
        </p:nvSpPr>
        <p:spPr>
          <a:xfrm>
            <a:off x="1627950" y="252100"/>
            <a:ext cx="20475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5"/>
          <p:cNvSpPr txBox="1"/>
          <p:nvPr/>
        </p:nvSpPr>
        <p:spPr>
          <a:xfrm>
            <a:off x="1737675" y="252100"/>
            <a:ext cx="18273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商圈環境清潔衛生</a:t>
            </a:r>
            <a:endParaRPr sz="1600" b="1">
              <a:latin typeface="Microsoft JhengHei"/>
              <a:ea typeface="Microsoft JhengHei"/>
              <a:cs typeface="Microsoft JhengHei"/>
              <a:sym typeface="Microsoft JhengHei"/>
            </a:endParaRPr>
          </a:p>
        </p:txBody>
      </p:sp>
      <p:sp>
        <p:nvSpPr>
          <p:cNvPr id="303" name="Google Shape;303;p35"/>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36"/>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6"/>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10" name="Google Shape;310;p36"/>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311" name="Google Shape;311;p36"/>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8-2</a:t>
            </a:r>
            <a:endParaRPr sz="2500">
              <a:latin typeface="Oswald Regular"/>
              <a:ea typeface="Oswald Regular"/>
              <a:cs typeface="Oswald Regular"/>
              <a:sym typeface="Oswald Regular"/>
            </a:endParaRPr>
          </a:p>
        </p:txBody>
      </p:sp>
      <p:sp>
        <p:nvSpPr>
          <p:cNvPr id="312" name="Google Shape;312;p36"/>
          <p:cNvSpPr/>
          <p:nvPr/>
        </p:nvSpPr>
        <p:spPr>
          <a:xfrm>
            <a:off x="1627950" y="252100"/>
            <a:ext cx="24780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6"/>
          <p:cNvSpPr txBox="1"/>
          <p:nvPr/>
        </p:nvSpPr>
        <p:spPr>
          <a:xfrm>
            <a:off x="1737675" y="252100"/>
            <a:ext cx="23022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公共設施硬體維護情形</a:t>
            </a:r>
            <a:endParaRPr sz="1600" b="1">
              <a:latin typeface="Microsoft JhengHei"/>
              <a:ea typeface="Microsoft JhengHei"/>
              <a:cs typeface="Microsoft JhengHei"/>
              <a:sym typeface="Microsoft JhengHei"/>
            </a:endParaRPr>
          </a:p>
        </p:txBody>
      </p:sp>
      <p:sp>
        <p:nvSpPr>
          <p:cNvPr id="314" name="Google Shape;314;p36"/>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7"/>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7"/>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21" name="Google Shape;321;p37"/>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322" name="Google Shape;322;p37"/>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8-3</a:t>
            </a:r>
            <a:endParaRPr sz="2500">
              <a:latin typeface="Oswald Regular"/>
              <a:ea typeface="Oswald Regular"/>
              <a:cs typeface="Oswald Regular"/>
              <a:sym typeface="Oswald Regular"/>
            </a:endParaRPr>
          </a:p>
        </p:txBody>
      </p:sp>
      <p:sp>
        <p:nvSpPr>
          <p:cNvPr id="323" name="Google Shape;323;p37"/>
          <p:cNvSpPr/>
          <p:nvPr/>
        </p:nvSpPr>
        <p:spPr>
          <a:xfrm>
            <a:off x="1627950" y="252100"/>
            <a:ext cx="22461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7"/>
          <p:cNvSpPr txBox="1"/>
          <p:nvPr/>
        </p:nvSpPr>
        <p:spPr>
          <a:xfrm>
            <a:off x="1737675" y="252100"/>
            <a:ext cx="20262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街道管理含公共安全</a:t>
            </a:r>
            <a:endParaRPr sz="1600" b="1">
              <a:latin typeface="Microsoft JhengHei"/>
              <a:ea typeface="Microsoft JhengHei"/>
              <a:cs typeface="Microsoft JhengHei"/>
              <a:sym typeface="Microsoft JhengHei"/>
            </a:endParaRPr>
          </a:p>
        </p:txBody>
      </p:sp>
      <p:sp>
        <p:nvSpPr>
          <p:cNvPr id="325" name="Google Shape;325;p37"/>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38"/>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8"/>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32" name="Google Shape;332;p38"/>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333" name="Google Shape;333;p38"/>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8-4</a:t>
            </a:r>
            <a:endParaRPr sz="2500">
              <a:latin typeface="Oswald Regular"/>
              <a:ea typeface="Oswald Regular"/>
              <a:cs typeface="Oswald Regular"/>
              <a:sym typeface="Oswald Regular"/>
            </a:endParaRPr>
          </a:p>
        </p:txBody>
      </p:sp>
      <p:sp>
        <p:nvSpPr>
          <p:cNvPr id="334" name="Google Shape;334;p38"/>
          <p:cNvSpPr/>
          <p:nvPr/>
        </p:nvSpPr>
        <p:spPr>
          <a:xfrm>
            <a:off x="1627950" y="252100"/>
            <a:ext cx="27540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8"/>
          <p:cNvSpPr txBox="1"/>
          <p:nvPr/>
        </p:nvSpPr>
        <p:spPr>
          <a:xfrm>
            <a:off x="1737675" y="252100"/>
            <a:ext cx="25560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商圈停車秩序 ( 汽、機車 )</a:t>
            </a:r>
            <a:endParaRPr sz="1600" b="1">
              <a:latin typeface="Microsoft JhengHei"/>
              <a:ea typeface="Microsoft JhengHei"/>
              <a:cs typeface="Microsoft JhengHei"/>
              <a:sym typeface="Microsoft JhengHei"/>
            </a:endParaRPr>
          </a:p>
        </p:txBody>
      </p:sp>
      <p:sp>
        <p:nvSpPr>
          <p:cNvPr id="336" name="Google Shape;336;p38"/>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39"/>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9"/>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43" name="Google Shape;343;p39"/>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344" name="Google Shape;344;p39"/>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8-5</a:t>
            </a:r>
            <a:endParaRPr sz="2500">
              <a:latin typeface="Oswald Regular"/>
              <a:ea typeface="Oswald Regular"/>
              <a:cs typeface="Oswald Regular"/>
              <a:sym typeface="Oswald Regular"/>
            </a:endParaRPr>
          </a:p>
        </p:txBody>
      </p:sp>
      <p:sp>
        <p:nvSpPr>
          <p:cNvPr id="345" name="Google Shape;345;p39"/>
          <p:cNvSpPr/>
          <p:nvPr/>
        </p:nvSpPr>
        <p:spPr>
          <a:xfrm>
            <a:off x="1627950" y="252100"/>
            <a:ext cx="38247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9"/>
          <p:cNvSpPr txBox="1"/>
          <p:nvPr/>
        </p:nvSpPr>
        <p:spPr>
          <a:xfrm>
            <a:off x="1737675" y="252100"/>
            <a:ext cx="37149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zh-TW" sz="1600" b="1">
                <a:solidFill>
                  <a:schemeClr val="dk1"/>
                </a:solidFill>
                <a:latin typeface="Microsoft JhengHei"/>
                <a:ea typeface="Microsoft JhengHei"/>
                <a:cs typeface="Microsoft JhengHei"/>
                <a:sym typeface="Microsoft JhengHei"/>
              </a:rPr>
              <a:t>街道家具、植栽及廣告招牌之整齊清潔</a:t>
            </a:r>
            <a:endParaRPr sz="1600" b="1">
              <a:latin typeface="Microsoft JhengHei"/>
              <a:ea typeface="Microsoft JhengHei"/>
              <a:cs typeface="Microsoft JhengHei"/>
              <a:sym typeface="Microsoft JhengHei"/>
            </a:endParaRPr>
          </a:p>
        </p:txBody>
      </p:sp>
      <p:sp>
        <p:nvSpPr>
          <p:cNvPr id="347" name="Google Shape;347;p39"/>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0"/>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40"/>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54" name="Google Shape;354;p40"/>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355" name="Google Shape;355;p40"/>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8-6</a:t>
            </a:r>
            <a:endParaRPr sz="2500">
              <a:latin typeface="Oswald Regular"/>
              <a:ea typeface="Oswald Regular"/>
              <a:cs typeface="Oswald Regular"/>
              <a:sym typeface="Oswald Regular"/>
            </a:endParaRPr>
          </a:p>
        </p:txBody>
      </p:sp>
      <p:sp>
        <p:nvSpPr>
          <p:cNvPr id="356" name="Google Shape;356;p40"/>
          <p:cNvSpPr/>
          <p:nvPr/>
        </p:nvSpPr>
        <p:spPr>
          <a:xfrm>
            <a:off x="1627950" y="252100"/>
            <a:ext cx="30741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40"/>
          <p:cNvSpPr txBox="1"/>
          <p:nvPr/>
        </p:nvSpPr>
        <p:spPr>
          <a:xfrm>
            <a:off x="1737675" y="252100"/>
            <a:ext cx="28980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商圈垃圾及廚餘確實回收分類</a:t>
            </a:r>
            <a:endParaRPr sz="1600" b="1">
              <a:latin typeface="Microsoft JhengHei"/>
              <a:ea typeface="Microsoft JhengHei"/>
              <a:cs typeface="Microsoft JhengHei"/>
              <a:sym typeface="Microsoft JhengHei"/>
            </a:endParaRPr>
          </a:p>
        </p:txBody>
      </p:sp>
      <p:sp>
        <p:nvSpPr>
          <p:cNvPr id="358" name="Google Shape;358;p40"/>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41"/>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364" name="Google Shape;364;p41"/>
          <p:cNvSpPr/>
          <p:nvPr/>
        </p:nvSpPr>
        <p:spPr>
          <a:xfrm>
            <a:off x="1408225" y="252100"/>
            <a:ext cx="19803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1"/>
          <p:cNvSpPr txBox="1"/>
          <p:nvPr/>
        </p:nvSpPr>
        <p:spPr>
          <a:xfrm>
            <a:off x="1453300" y="248550"/>
            <a:ext cx="1824900"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1600" b="1">
                <a:solidFill>
                  <a:schemeClr val="dk1"/>
                </a:solidFill>
                <a:latin typeface="Microsoft JhengHei"/>
                <a:ea typeface="Microsoft JhengHei"/>
                <a:cs typeface="Microsoft JhengHei"/>
                <a:sym typeface="Microsoft JhengHei"/>
              </a:rPr>
              <a:t>商圈自提自有特色</a:t>
            </a:r>
            <a:endParaRPr sz="1600" b="1">
              <a:latin typeface="Microsoft JhengHei"/>
              <a:ea typeface="Microsoft JhengHei"/>
              <a:cs typeface="Microsoft JhengHei"/>
              <a:sym typeface="Microsoft JhengHei"/>
            </a:endParaRPr>
          </a:p>
        </p:txBody>
      </p:sp>
      <p:grpSp>
        <p:nvGrpSpPr>
          <p:cNvPr id="366" name="Google Shape;366;p41"/>
          <p:cNvGrpSpPr/>
          <p:nvPr/>
        </p:nvGrpSpPr>
        <p:grpSpPr>
          <a:xfrm>
            <a:off x="294600" y="197200"/>
            <a:ext cx="689100" cy="516900"/>
            <a:chOff x="4339475" y="174800"/>
            <a:chExt cx="689100" cy="516900"/>
          </a:xfrm>
        </p:grpSpPr>
        <p:sp>
          <p:nvSpPr>
            <p:cNvPr id="367" name="Google Shape;367;p41"/>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68" name="Google Shape;368;p41"/>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69" name="Google Shape;369;p41"/>
          <p:cNvCxnSpPr>
            <a:stCxn id="368" idx="3"/>
            <a:endCxn id="364" idx="1"/>
          </p:cNvCxnSpPr>
          <p:nvPr/>
        </p:nvCxnSpPr>
        <p:spPr>
          <a:xfrm>
            <a:off x="918750" y="455650"/>
            <a:ext cx="489600" cy="0"/>
          </a:xfrm>
          <a:prstGeom prst="straightConnector1">
            <a:avLst/>
          </a:prstGeom>
          <a:noFill/>
          <a:ln w="19050" cap="flat" cmpd="sng">
            <a:solidFill>
              <a:srgbClr val="FFFFFF"/>
            </a:solidFill>
            <a:prstDash val="solid"/>
            <a:round/>
            <a:headEnd type="none" w="med" len="med"/>
            <a:tailEnd type="none" w="med" len="med"/>
          </a:ln>
        </p:spPr>
      </p:cxnSp>
      <p:sp>
        <p:nvSpPr>
          <p:cNvPr id="370" name="Google Shape;370;p41"/>
          <p:cNvSpPr txBox="1"/>
          <p:nvPr/>
        </p:nvSpPr>
        <p:spPr>
          <a:xfrm>
            <a:off x="475650" y="245950"/>
            <a:ext cx="327000" cy="41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9</a:t>
            </a:r>
            <a:endParaRPr sz="2500">
              <a:latin typeface="Oswald Regular"/>
              <a:ea typeface="Oswald Regular"/>
              <a:cs typeface="Oswald Regular"/>
              <a:sym typeface="Oswald Regular"/>
            </a:endParaRPr>
          </a:p>
        </p:txBody>
      </p:sp>
      <p:sp>
        <p:nvSpPr>
          <p:cNvPr id="10" name="Google Shape;63;p14"/>
          <p:cNvSpPr txBox="1"/>
          <p:nvPr/>
        </p:nvSpPr>
        <p:spPr>
          <a:xfrm>
            <a:off x="2419508" y="2716650"/>
            <a:ext cx="5357246"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（請盤點商圈與在地特色融入程度，自行提報自有特色並予以行銷宣傳）</a:t>
            </a:r>
            <a:endParaRPr sz="1200" b="1" dirty="0">
              <a:latin typeface="Microsoft JhengHei"/>
              <a:ea typeface="Microsoft JhengHei"/>
              <a:cs typeface="Microsoft JhengHei"/>
              <a:sym typeface="Microsoft JhengHe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p:nvPr/>
        </p:nvSpPr>
        <p:spPr>
          <a:xfrm>
            <a:off x="1408225" y="252100"/>
            <a:ext cx="61746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txBox="1"/>
          <p:nvPr/>
        </p:nvSpPr>
        <p:spPr>
          <a:xfrm>
            <a:off x="1453300" y="248550"/>
            <a:ext cx="6129600"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1600" b="1">
                <a:solidFill>
                  <a:schemeClr val="dk1"/>
                </a:solidFill>
                <a:latin typeface="Microsoft JhengHei"/>
                <a:ea typeface="Microsoft JhengHei"/>
                <a:cs typeface="Microsoft JhengHei"/>
                <a:sym typeface="Microsoft JhengHei"/>
              </a:rPr>
              <a:t>組織財務狀況：會員費收取狀況或商圈自主財源可供應當年度支出</a:t>
            </a:r>
            <a:endParaRPr sz="1600" b="1">
              <a:latin typeface="Microsoft JhengHei"/>
              <a:ea typeface="Microsoft JhengHei"/>
              <a:cs typeface="Microsoft JhengHei"/>
              <a:sym typeface="Microsoft JhengHei"/>
            </a:endParaRPr>
          </a:p>
        </p:txBody>
      </p:sp>
      <p:sp>
        <p:nvSpPr>
          <p:cNvPr id="75" name="Google Shape;75;p15"/>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grpSp>
        <p:nvGrpSpPr>
          <p:cNvPr id="76" name="Google Shape;76;p15"/>
          <p:cNvGrpSpPr/>
          <p:nvPr/>
        </p:nvGrpSpPr>
        <p:grpSpPr>
          <a:xfrm>
            <a:off x="294600" y="197200"/>
            <a:ext cx="689100" cy="516900"/>
            <a:chOff x="4339475" y="174800"/>
            <a:chExt cx="689100" cy="516900"/>
          </a:xfrm>
        </p:grpSpPr>
        <p:sp>
          <p:nvSpPr>
            <p:cNvPr id="77" name="Google Shape;77;p15"/>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78" name="Google Shape;78;p15"/>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79" name="Google Shape;79;p15"/>
          <p:cNvCxnSpPr>
            <a:stCxn id="78" idx="3"/>
            <a:endCxn id="73" idx="1"/>
          </p:cNvCxnSpPr>
          <p:nvPr/>
        </p:nvCxnSpPr>
        <p:spPr>
          <a:xfrm>
            <a:off x="918750" y="455650"/>
            <a:ext cx="489600" cy="0"/>
          </a:xfrm>
          <a:prstGeom prst="straightConnector1">
            <a:avLst/>
          </a:prstGeom>
          <a:noFill/>
          <a:ln w="19050" cap="flat" cmpd="sng">
            <a:solidFill>
              <a:srgbClr val="FFFFFF"/>
            </a:solidFill>
            <a:prstDash val="solid"/>
            <a:round/>
            <a:headEnd type="none" w="med" len="med"/>
            <a:tailEnd type="none" w="med" len="med"/>
          </a:ln>
        </p:spPr>
      </p:cxnSp>
      <p:sp>
        <p:nvSpPr>
          <p:cNvPr id="80" name="Google Shape;80;p15"/>
          <p:cNvSpPr txBox="1"/>
          <p:nvPr/>
        </p:nvSpPr>
        <p:spPr>
          <a:xfrm>
            <a:off x="475650" y="245950"/>
            <a:ext cx="327000" cy="41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2</a:t>
            </a:r>
            <a:endParaRPr sz="2500">
              <a:latin typeface="Oswald Regular"/>
              <a:ea typeface="Oswald Regular"/>
              <a:cs typeface="Oswald Regular"/>
              <a:sym typeface="Oswald Regular"/>
            </a:endParaRPr>
          </a:p>
        </p:txBody>
      </p:sp>
      <p:sp>
        <p:nvSpPr>
          <p:cNvPr id="10" name="Google Shape;80;p15"/>
          <p:cNvSpPr txBox="1"/>
          <p:nvPr/>
        </p:nvSpPr>
        <p:spPr>
          <a:xfrm>
            <a:off x="873799" y="1077275"/>
            <a:ext cx="7799937" cy="407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altLang="en-US" sz="1800" b="1" dirty="0" smtClean="0">
                <a:latin typeface="Microsoft JhengHei"/>
                <a:ea typeface="Microsoft JhengHei"/>
                <a:cs typeface="Microsoft JhengHei"/>
                <a:sym typeface="Microsoft JhengHei"/>
              </a:rPr>
              <a:t>本商圈收取</a:t>
            </a:r>
            <a:r>
              <a:rPr lang="zh-TW" sz="1800" b="1" dirty="0" smtClean="0">
                <a:latin typeface="Microsoft JhengHei"/>
                <a:ea typeface="Microsoft JhengHei"/>
                <a:cs typeface="Microsoft JhengHei"/>
                <a:sym typeface="Microsoft JhengHei"/>
              </a:rPr>
              <a:t>會員</a:t>
            </a:r>
            <a:r>
              <a:rPr lang="zh-TW" sz="1800" b="1" dirty="0">
                <a:latin typeface="Microsoft JhengHei"/>
                <a:ea typeface="Microsoft JhengHei"/>
                <a:cs typeface="Microsoft JhengHei"/>
                <a:sym typeface="Microsoft JhengHei"/>
              </a:rPr>
              <a:t>費收取</a:t>
            </a:r>
            <a:r>
              <a:rPr lang="zh-TW" sz="1800" b="1" dirty="0" smtClean="0">
                <a:latin typeface="Microsoft JhengHei"/>
                <a:ea typeface="Microsoft JhengHei"/>
                <a:cs typeface="Microsoft JhengHei"/>
                <a:sym typeface="Microsoft JhengHei"/>
              </a:rPr>
              <a:t>狀況</a:t>
            </a:r>
            <a:r>
              <a:rPr lang="zh-TW" altLang="en-US" sz="1800" b="1" dirty="0" smtClean="0">
                <a:latin typeface="Microsoft JhengHei"/>
                <a:ea typeface="Microsoft JhengHei"/>
                <a:cs typeface="Microsoft JhengHei"/>
                <a:sym typeface="Microsoft JhengHei"/>
              </a:rPr>
              <a:t>達＿％，</a:t>
            </a:r>
            <a:r>
              <a:rPr lang="zh-TW" altLang="en-US" sz="1800" b="1" dirty="0">
                <a:latin typeface="Microsoft JhengHei"/>
                <a:ea typeface="Microsoft JhengHei"/>
                <a:cs typeface="Microsoft JhengHei"/>
                <a:sym typeface="Microsoft JhengHei"/>
              </a:rPr>
              <a:t>＿</a:t>
            </a:r>
            <a:r>
              <a:rPr lang="zh-TW" sz="1800" b="1" dirty="0" smtClean="0">
                <a:latin typeface="Microsoft JhengHei"/>
                <a:ea typeface="Microsoft JhengHei"/>
                <a:cs typeface="Microsoft JhengHei"/>
                <a:sym typeface="Microsoft JhengHei"/>
              </a:rPr>
              <a:t>供應</a:t>
            </a:r>
            <a:r>
              <a:rPr lang="zh-TW" sz="1800" b="1" dirty="0">
                <a:latin typeface="Microsoft JhengHei"/>
                <a:ea typeface="Microsoft JhengHei"/>
                <a:cs typeface="Microsoft JhengHei"/>
                <a:sym typeface="Microsoft JhengHei"/>
              </a:rPr>
              <a:t>當年度支出</a:t>
            </a:r>
            <a:endParaRPr sz="1800" b="1" dirty="0">
              <a:latin typeface="Microsoft JhengHei"/>
              <a:ea typeface="Microsoft JhengHei"/>
              <a:cs typeface="Microsoft JhengHei"/>
              <a:sym typeface="Microsoft JhengHei"/>
            </a:endParaRPr>
          </a:p>
        </p:txBody>
      </p:sp>
      <p:sp>
        <p:nvSpPr>
          <p:cNvPr id="11"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4"/>
        <p:cNvGrpSpPr/>
        <p:nvPr/>
      </p:nvGrpSpPr>
      <p:grpSpPr>
        <a:xfrm>
          <a:off x="0" y="0"/>
          <a:ext cx="0" cy="0"/>
          <a:chOff x="0" y="0"/>
          <a:chExt cx="0" cy="0"/>
        </a:xfrm>
      </p:grpSpPr>
      <p:sp>
        <p:nvSpPr>
          <p:cNvPr id="375" name="Google Shape;375;p42"/>
          <p:cNvSpPr/>
          <p:nvPr/>
        </p:nvSpPr>
        <p:spPr>
          <a:xfrm>
            <a:off x="3475951" y="2196125"/>
            <a:ext cx="4246800" cy="7512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42"/>
          <p:cNvSpPr txBox="1"/>
          <p:nvPr/>
        </p:nvSpPr>
        <p:spPr>
          <a:xfrm>
            <a:off x="3603000" y="2339825"/>
            <a:ext cx="4119900"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2000" b="1">
                <a:solidFill>
                  <a:schemeClr val="dk1"/>
                </a:solidFill>
                <a:latin typeface="Microsoft JhengHei"/>
                <a:ea typeface="Microsoft JhengHei"/>
                <a:cs typeface="Microsoft JhengHei"/>
                <a:sym typeface="Microsoft JhengHei"/>
              </a:rPr>
              <a:t>配合執行政府相關施政措施之作為</a:t>
            </a:r>
            <a:endParaRPr sz="2400" b="1">
              <a:solidFill>
                <a:schemeClr val="dk1"/>
              </a:solidFill>
              <a:latin typeface="Microsoft JhengHei"/>
              <a:ea typeface="Microsoft JhengHei"/>
              <a:cs typeface="Microsoft JhengHei"/>
              <a:sym typeface="Microsoft JhengHei"/>
            </a:endParaRPr>
          </a:p>
        </p:txBody>
      </p:sp>
      <p:grpSp>
        <p:nvGrpSpPr>
          <p:cNvPr id="377" name="Google Shape;377;p42"/>
          <p:cNvGrpSpPr/>
          <p:nvPr/>
        </p:nvGrpSpPr>
        <p:grpSpPr>
          <a:xfrm>
            <a:off x="1421102" y="2094829"/>
            <a:ext cx="1271596" cy="953836"/>
            <a:chOff x="4339475" y="174800"/>
            <a:chExt cx="689100" cy="516900"/>
          </a:xfrm>
        </p:grpSpPr>
        <p:sp>
          <p:nvSpPr>
            <p:cNvPr id="378" name="Google Shape;378;p42"/>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79" name="Google Shape;379;p42"/>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80" name="Google Shape;380;p42"/>
          <p:cNvCxnSpPr>
            <a:stCxn id="379" idx="3"/>
          </p:cNvCxnSpPr>
          <p:nvPr/>
        </p:nvCxnSpPr>
        <p:spPr>
          <a:xfrm>
            <a:off x="2572846" y="2571746"/>
            <a:ext cx="967800" cy="0"/>
          </a:xfrm>
          <a:prstGeom prst="straightConnector1">
            <a:avLst/>
          </a:prstGeom>
          <a:noFill/>
          <a:ln w="19050" cap="flat" cmpd="sng">
            <a:solidFill>
              <a:srgbClr val="FFFFFF"/>
            </a:solidFill>
            <a:prstDash val="solid"/>
            <a:round/>
            <a:headEnd type="none" w="med" len="med"/>
            <a:tailEnd type="none" w="med" len="med"/>
          </a:ln>
        </p:spPr>
      </p:cxnSp>
      <p:sp>
        <p:nvSpPr>
          <p:cNvPr id="381" name="Google Shape;381;p42"/>
          <p:cNvSpPr txBox="1"/>
          <p:nvPr/>
        </p:nvSpPr>
        <p:spPr>
          <a:xfrm>
            <a:off x="1714750" y="2208825"/>
            <a:ext cx="6843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3600">
                <a:latin typeface="Oswald Regular"/>
                <a:ea typeface="Oswald Regular"/>
                <a:cs typeface="Oswald Regular"/>
                <a:sym typeface="Oswald Regular"/>
              </a:rPr>
              <a:t>10</a:t>
            </a:r>
            <a:endParaRPr sz="3600">
              <a:latin typeface="Oswald Regular"/>
              <a:ea typeface="Oswald Regular"/>
              <a:cs typeface="Oswald Regular"/>
              <a:sym typeface="Oswald Regul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43"/>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43"/>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8" name="Google Shape;388;p43"/>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389" name="Google Shape;389;p43"/>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10-1</a:t>
            </a:r>
            <a:endParaRPr sz="2500">
              <a:latin typeface="Oswald Regular"/>
              <a:ea typeface="Oswald Regular"/>
              <a:cs typeface="Oswald Regular"/>
              <a:sym typeface="Oswald Regular"/>
            </a:endParaRPr>
          </a:p>
        </p:txBody>
      </p:sp>
      <p:sp>
        <p:nvSpPr>
          <p:cNvPr id="390" name="Google Shape;390;p43"/>
          <p:cNvSpPr/>
          <p:nvPr/>
        </p:nvSpPr>
        <p:spPr>
          <a:xfrm>
            <a:off x="1627950" y="252100"/>
            <a:ext cx="17607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3"/>
          <p:cNvSpPr txBox="1"/>
          <p:nvPr/>
        </p:nvSpPr>
        <p:spPr>
          <a:xfrm>
            <a:off x="1737675" y="252100"/>
            <a:ext cx="16509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商圈街區綠美化</a:t>
            </a:r>
            <a:endParaRPr sz="1600" b="1">
              <a:latin typeface="Microsoft JhengHei"/>
              <a:ea typeface="Microsoft JhengHei"/>
              <a:cs typeface="Microsoft JhengHei"/>
              <a:sym typeface="Microsoft JhengHei"/>
            </a:endParaRPr>
          </a:p>
        </p:txBody>
      </p:sp>
      <p:sp>
        <p:nvSpPr>
          <p:cNvPr id="392" name="Google Shape;392;p43"/>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44"/>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4"/>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9" name="Google Shape;399;p44"/>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400" name="Google Shape;400;p44"/>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10-2</a:t>
            </a:r>
            <a:endParaRPr sz="2500">
              <a:latin typeface="Oswald Regular"/>
              <a:ea typeface="Oswald Regular"/>
              <a:cs typeface="Oswald Regular"/>
              <a:sym typeface="Oswald Regular"/>
            </a:endParaRPr>
          </a:p>
        </p:txBody>
      </p:sp>
      <p:sp>
        <p:nvSpPr>
          <p:cNvPr id="401" name="Google Shape;401;p44"/>
          <p:cNvSpPr/>
          <p:nvPr/>
        </p:nvSpPr>
        <p:spPr>
          <a:xfrm>
            <a:off x="1627950" y="252100"/>
            <a:ext cx="22353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44"/>
          <p:cNvSpPr txBox="1"/>
          <p:nvPr/>
        </p:nvSpPr>
        <p:spPr>
          <a:xfrm>
            <a:off x="1737675" y="252100"/>
            <a:ext cx="20481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商圈國際化或在地化</a:t>
            </a:r>
            <a:endParaRPr sz="1600" b="1">
              <a:latin typeface="Microsoft JhengHei"/>
              <a:ea typeface="Microsoft JhengHei"/>
              <a:cs typeface="Microsoft JhengHei"/>
              <a:sym typeface="Microsoft JhengHei"/>
            </a:endParaRPr>
          </a:p>
        </p:txBody>
      </p:sp>
      <p:sp>
        <p:nvSpPr>
          <p:cNvPr id="403" name="Google Shape;403;p44"/>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45"/>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5"/>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0" name="Google Shape;410;p45"/>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411" name="Google Shape;411;p45"/>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10-3</a:t>
            </a:r>
            <a:endParaRPr sz="2500">
              <a:latin typeface="Oswald Regular"/>
              <a:ea typeface="Oswald Regular"/>
              <a:cs typeface="Oswald Regular"/>
              <a:sym typeface="Oswald Regular"/>
            </a:endParaRPr>
          </a:p>
        </p:txBody>
      </p:sp>
      <p:sp>
        <p:nvSpPr>
          <p:cNvPr id="412" name="Google Shape;412;p45"/>
          <p:cNvSpPr/>
          <p:nvPr/>
        </p:nvSpPr>
        <p:spPr>
          <a:xfrm>
            <a:off x="1627950" y="252100"/>
            <a:ext cx="1230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5"/>
          <p:cNvSpPr txBox="1"/>
          <p:nvPr/>
        </p:nvSpPr>
        <p:spPr>
          <a:xfrm>
            <a:off x="1737675" y="252100"/>
            <a:ext cx="10326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低碳商圈</a:t>
            </a:r>
            <a:endParaRPr sz="1600" b="1">
              <a:latin typeface="Microsoft JhengHei"/>
              <a:ea typeface="Microsoft JhengHei"/>
              <a:cs typeface="Microsoft JhengHei"/>
              <a:sym typeface="Microsoft JhengHei"/>
            </a:endParaRPr>
          </a:p>
        </p:txBody>
      </p:sp>
      <p:sp>
        <p:nvSpPr>
          <p:cNvPr id="414" name="Google Shape;414;p45"/>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46"/>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46"/>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1" name="Google Shape;421;p46"/>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422" name="Google Shape;422;p46"/>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10-4</a:t>
            </a:r>
            <a:endParaRPr sz="2500">
              <a:latin typeface="Oswald Regular"/>
              <a:ea typeface="Oswald Regular"/>
              <a:cs typeface="Oswald Regular"/>
              <a:sym typeface="Oswald Regular"/>
            </a:endParaRPr>
          </a:p>
        </p:txBody>
      </p:sp>
      <p:sp>
        <p:nvSpPr>
          <p:cNvPr id="423" name="Google Shape;423;p46"/>
          <p:cNvSpPr/>
          <p:nvPr/>
        </p:nvSpPr>
        <p:spPr>
          <a:xfrm>
            <a:off x="1627950" y="252100"/>
            <a:ext cx="12087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46"/>
          <p:cNvSpPr txBox="1"/>
          <p:nvPr/>
        </p:nvSpPr>
        <p:spPr>
          <a:xfrm>
            <a:off x="1737675" y="252100"/>
            <a:ext cx="10218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智慧商圈</a:t>
            </a:r>
            <a:endParaRPr sz="1600" b="1">
              <a:latin typeface="Microsoft JhengHei"/>
              <a:ea typeface="Microsoft JhengHei"/>
              <a:cs typeface="Microsoft JhengHei"/>
              <a:sym typeface="Microsoft JhengHei"/>
            </a:endParaRPr>
          </a:p>
        </p:txBody>
      </p:sp>
      <p:sp>
        <p:nvSpPr>
          <p:cNvPr id="425" name="Google Shape;425;p46"/>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47"/>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47"/>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2" name="Google Shape;432;p47"/>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433" name="Google Shape;433;p47"/>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10-5</a:t>
            </a:r>
            <a:endParaRPr sz="2500">
              <a:latin typeface="Oswald Regular"/>
              <a:ea typeface="Oswald Regular"/>
              <a:cs typeface="Oswald Regular"/>
              <a:sym typeface="Oswald Regular"/>
            </a:endParaRPr>
          </a:p>
        </p:txBody>
      </p:sp>
      <p:sp>
        <p:nvSpPr>
          <p:cNvPr id="434" name="Google Shape;434;p47"/>
          <p:cNvSpPr/>
          <p:nvPr/>
        </p:nvSpPr>
        <p:spPr>
          <a:xfrm>
            <a:off x="1627950" y="252100"/>
            <a:ext cx="26106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47"/>
          <p:cNvSpPr txBox="1"/>
          <p:nvPr/>
        </p:nvSpPr>
        <p:spPr>
          <a:xfrm>
            <a:off x="1737675" y="252100"/>
            <a:ext cx="25008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商圈店家設有無障礙設施</a:t>
            </a:r>
            <a:endParaRPr sz="1600" b="1">
              <a:latin typeface="Microsoft JhengHei"/>
              <a:ea typeface="Microsoft JhengHei"/>
              <a:cs typeface="Microsoft JhengHei"/>
              <a:sym typeface="Microsoft JhengHei"/>
            </a:endParaRPr>
          </a:p>
        </p:txBody>
      </p:sp>
      <p:sp>
        <p:nvSpPr>
          <p:cNvPr id="436" name="Google Shape;436;p47"/>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48"/>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48"/>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3" name="Google Shape;443;p48"/>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444" name="Google Shape;444;p48"/>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10-6</a:t>
            </a:r>
            <a:endParaRPr sz="2500">
              <a:latin typeface="Oswald Regular"/>
              <a:ea typeface="Oswald Regular"/>
              <a:cs typeface="Oswald Regular"/>
              <a:sym typeface="Oswald Regular"/>
            </a:endParaRPr>
          </a:p>
        </p:txBody>
      </p:sp>
      <p:sp>
        <p:nvSpPr>
          <p:cNvPr id="445" name="Google Shape;445;p48"/>
          <p:cNvSpPr/>
          <p:nvPr/>
        </p:nvSpPr>
        <p:spPr>
          <a:xfrm>
            <a:off x="1627950" y="252100"/>
            <a:ext cx="1230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48"/>
          <p:cNvSpPr txBox="1"/>
          <p:nvPr/>
        </p:nvSpPr>
        <p:spPr>
          <a:xfrm>
            <a:off x="1737675" y="252100"/>
            <a:ext cx="10326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清真認證</a:t>
            </a:r>
            <a:endParaRPr sz="1600" b="1">
              <a:latin typeface="Microsoft JhengHei"/>
              <a:ea typeface="Microsoft JhengHei"/>
              <a:cs typeface="Microsoft JhengHei"/>
              <a:sym typeface="Microsoft JhengHei"/>
            </a:endParaRPr>
          </a:p>
        </p:txBody>
      </p:sp>
      <p:sp>
        <p:nvSpPr>
          <p:cNvPr id="447" name="Google Shape;447;p48"/>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49"/>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9"/>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54" name="Google Shape;454;p49"/>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455" name="Google Shape;455;p49"/>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10-7</a:t>
            </a:r>
            <a:endParaRPr sz="2500">
              <a:latin typeface="Oswald Regular"/>
              <a:ea typeface="Oswald Regular"/>
              <a:cs typeface="Oswald Regular"/>
              <a:sym typeface="Oswald Regular"/>
            </a:endParaRPr>
          </a:p>
        </p:txBody>
      </p:sp>
      <p:sp>
        <p:nvSpPr>
          <p:cNvPr id="456" name="Google Shape;456;p49"/>
          <p:cNvSpPr/>
          <p:nvPr/>
        </p:nvSpPr>
        <p:spPr>
          <a:xfrm>
            <a:off x="1627950" y="252100"/>
            <a:ext cx="66393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9"/>
          <p:cNvSpPr txBox="1"/>
          <p:nvPr/>
        </p:nvSpPr>
        <p:spPr>
          <a:xfrm>
            <a:off x="1737675" y="252100"/>
            <a:ext cx="64641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zh-TW" sz="1600" b="1" dirty="0">
                <a:solidFill>
                  <a:srgbClr val="000000"/>
                </a:solidFill>
                <a:latin typeface="Microsoft JhengHei"/>
                <a:ea typeface="Microsoft JhengHei"/>
                <a:cs typeface="Microsoft JhengHei"/>
                <a:sym typeface="Microsoft JhengHei"/>
              </a:rPr>
              <a:t>商圈配合「2020台灣燈會」、「</a:t>
            </a:r>
            <a:r>
              <a:rPr lang="zh-TW" sz="1600" b="1" dirty="0" smtClean="0">
                <a:solidFill>
                  <a:srgbClr val="000000"/>
                </a:solidFill>
                <a:latin typeface="Microsoft JhengHei"/>
                <a:ea typeface="Microsoft JhengHei"/>
                <a:cs typeface="Microsoft JhengHei"/>
                <a:sym typeface="Microsoft JhengHei"/>
              </a:rPr>
              <a:t>20</a:t>
            </a:r>
            <a:r>
              <a:rPr lang="en-US" altLang="zh-TW" sz="1600" b="1" dirty="0" smtClean="0">
                <a:latin typeface="Microsoft JhengHei"/>
                <a:ea typeface="Microsoft JhengHei"/>
                <a:cs typeface="Microsoft JhengHei"/>
                <a:sym typeface="Microsoft JhengHei"/>
              </a:rPr>
              <a:t>20</a:t>
            </a:r>
            <a:r>
              <a:rPr lang="zh-TW" altLang="en-US" sz="1600" b="1" dirty="0">
                <a:latin typeface="Microsoft JhengHei"/>
                <a:ea typeface="Microsoft JhengHei"/>
                <a:cs typeface="Microsoft JhengHei"/>
                <a:sym typeface="Microsoft JhengHei"/>
              </a:rPr>
              <a:t>臺</a:t>
            </a:r>
            <a:r>
              <a:rPr lang="zh-TW" altLang="en-US" sz="1600" b="1" dirty="0" smtClean="0">
                <a:latin typeface="Microsoft JhengHei"/>
                <a:ea typeface="Microsoft JhengHei"/>
                <a:cs typeface="Microsoft JhengHei"/>
                <a:sym typeface="Microsoft JhengHei"/>
              </a:rPr>
              <a:t>中</a:t>
            </a:r>
            <a:r>
              <a:rPr lang="zh-TW" sz="1600" b="1" dirty="0" smtClean="0">
                <a:solidFill>
                  <a:srgbClr val="000000"/>
                </a:solidFill>
                <a:latin typeface="Microsoft JhengHei"/>
                <a:ea typeface="Microsoft JhengHei"/>
                <a:cs typeface="Microsoft JhengHei"/>
                <a:sym typeface="Microsoft JhengHei"/>
              </a:rPr>
              <a:t>購物</a:t>
            </a:r>
            <a:r>
              <a:rPr lang="zh-TW" sz="1600" b="1" dirty="0">
                <a:solidFill>
                  <a:srgbClr val="000000"/>
                </a:solidFill>
                <a:latin typeface="Microsoft JhengHei"/>
                <a:ea typeface="Microsoft JhengHei"/>
                <a:cs typeface="Microsoft JhengHei"/>
                <a:sym typeface="Microsoft JhengHei"/>
              </a:rPr>
              <a:t>節」相關行銷宣傳作為</a:t>
            </a:r>
            <a:endParaRPr sz="1600" b="1" dirty="0">
              <a:latin typeface="Microsoft JhengHei"/>
              <a:ea typeface="Microsoft JhengHei"/>
              <a:cs typeface="Microsoft JhengHei"/>
              <a:sym typeface="Microsoft JhengHei"/>
            </a:endParaRPr>
          </a:p>
        </p:txBody>
      </p:sp>
      <p:sp>
        <p:nvSpPr>
          <p:cNvPr id="458" name="Google Shape;458;p49"/>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（請詳</a:t>
            </a:r>
            <a:r>
              <a:rPr lang="zh-TW" altLang="en-US" sz="1200" b="1" dirty="0" smtClean="0">
                <a:latin typeface="Microsoft JhengHei"/>
                <a:ea typeface="Microsoft JhengHei"/>
                <a:cs typeface="Microsoft JhengHei"/>
                <a:sym typeface="Microsoft JhengHei"/>
              </a:rPr>
              <a:t>列活動內容，</a:t>
            </a:r>
            <a:r>
              <a:rPr lang="zh-TW" altLang="en-US" sz="1200" b="1" dirty="0" smtClean="0">
                <a:latin typeface="Microsoft JhengHei"/>
                <a:ea typeface="Microsoft JhengHei"/>
                <a:cs typeface="Microsoft JhengHei"/>
                <a:sym typeface="Microsoft JhengHei"/>
              </a:rPr>
              <a:t>並附上</a:t>
            </a:r>
            <a:r>
              <a:rPr lang="zh-TW" altLang="en-US" sz="1200" b="1" dirty="0" smtClean="0">
                <a:latin typeface="Microsoft JhengHei"/>
                <a:ea typeface="Microsoft JhengHei"/>
                <a:cs typeface="Microsoft JhengHei"/>
                <a:sym typeface="Microsoft JhengHei"/>
              </a:rPr>
              <a:t>照片或其他資料佐證</a:t>
            </a:r>
            <a:r>
              <a:rPr lang="zh-TW" altLang="en-US" sz="1200" b="1" dirty="0" smtClean="0">
                <a:latin typeface="Microsoft JhengHei"/>
                <a:ea typeface="Microsoft JhengHei"/>
                <a:cs typeface="Microsoft JhengHei"/>
                <a:sym typeface="Microsoft JhengHei"/>
              </a:rPr>
              <a:t>）</a:t>
            </a:r>
            <a:endParaRPr sz="1200" b="1" dirty="0">
              <a:latin typeface="Microsoft JhengHei"/>
              <a:ea typeface="Microsoft JhengHei"/>
              <a:cs typeface="Microsoft JhengHei"/>
              <a:sym typeface="Microsoft JhengHe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50"/>
          <p:cNvSpPr txBox="1"/>
          <p:nvPr/>
        </p:nvSpPr>
        <p:spPr>
          <a:xfrm>
            <a:off x="576750" y="1646350"/>
            <a:ext cx="8001000" cy="311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464" name="Google Shape;464;p50"/>
          <p:cNvSpPr txBox="1"/>
          <p:nvPr/>
        </p:nvSpPr>
        <p:spPr>
          <a:xfrm>
            <a:off x="576750" y="1423850"/>
            <a:ext cx="8001000" cy="3333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1800">
                <a:solidFill>
                  <a:srgbClr val="595959"/>
                </a:solidFill>
                <a:latin typeface="Microsoft JhengHei"/>
                <a:ea typeface="Microsoft JhengHei"/>
                <a:cs typeface="Microsoft JhengHei"/>
                <a:sym typeface="Microsoft JhengHei"/>
              </a:rPr>
              <a:t>( 如其他局處食在安心、社區關懷據點等 )</a:t>
            </a:r>
            <a:endParaRPr sz="1800">
              <a:solidFill>
                <a:srgbClr val="595959"/>
              </a:solidFill>
              <a:latin typeface="Microsoft JhengHei"/>
              <a:ea typeface="Microsoft JhengHei"/>
              <a:cs typeface="Microsoft JhengHei"/>
              <a:sym typeface="Microsoft JhengHei"/>
            </a:endParaRPr>
          </a:p>
        </p:txBody>
      </p:sp>
      <p:sp>
        <p:nvSpPr>
          <p:cNvPr id="465" name="Google Shape;465;p50"/>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50"/>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67" name="Google Shape;467;p50"/>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468" name="Google Shape;468;p50"/>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10-8</a:t>
            </a:r>
            <a:endParaRPr sz="2500">
              <a:latin typeface="Oswald Regular"/>
              <a:ea typeface="Oswald Regular"/>
              <a:cs typeface="Oswald Regular"/>
              <a:sym typeface="Oswald Regular"/>
            </a:endParaRPr>
          </a:p>
        </p:txBody>
      </p:sp>
      <p:sp>
        <p:nvSpPr>
          <p:cNvPr id="469" name="Google Shape;469;p50"/>
          <p:cNvSpPr/>
          <p:nvPr/>
        </p:nvSpPr>
        <p:spPr>
          <a:xfrm>
            <a:off x="1627950" y="252100"/>
            <a:ext cx="16281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50"/>
          <p:cNvSpPr txBox="1"/>
          <p:nvPr/>
        </p:nvSpPr>
        <p:spPr>
          <a:xfrm>
            <a:off x="1737675" y="252100"/>
            <a:ext cx="14631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其他施政措施</a:t>
            </a:r>
            <a:endParaRPr sz="1600" b="1">
              <a:latin typeface="Microsoft JhengHei"/>
              <a:ea typeface="Microsoft JhengHei"/>
              <a:cs typeface="Microsoft JhengHei"/>
              <a:sym typeface="Microsoft JhengHe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51"/>
          <p:cNvSpPr/>
          <p:nvPr/>
        </p:nvSpPr>
        <p:spPr>
          <a:xfrm>
            <a:off x="1408225" y="252100"/>
            <a:ext cx="62517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51"/>
          <p:cNvSpPr txBox="1"/>
          <p:nvPr/>
        </p:nvSpPr>
        <p:spPr>
          <a:xfrm>
            <a:off x="1453300" y="248550"/>
            <a:ext cx="6306000"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1600" b="1">
                <a:solidFill>
                  <a:schemeClr val="dk1"/>
                </a:solidFill>
                <a:latin typeface="Microsoft JhengHei"/>
                <a:ea typeface="Microsoft JhengHei"/>
                <a:cs typeface="Microsoft JhengHei"/>
                <a:sym typeface="Microsoft JhengHei"/>
              </a:rPr>
              <a:t>創新經營模式及相關創新發展項目成果、其他創新發展事項或計畫</a:t>
            </a:r>
            <a:endParaRPr sz="1600" b="1">
              <a:solidFill>
                <a:schemeClr val="dk1"/>
              </a:solidFill>
              <a:latin typeface="Microsoft JhengHei"/>
              <a:ea typeface="Microsoft JhengHei"/>
              <a:cs typeface="Microsoft JhengHei"/>
              <a:sym typeface="Microsoft JhengHei"/>
            </a:endParaRPr>
          </a:p>
        </p:txBody>
      </p:sp>
      <p:sp>
        <p:nvSpPr>
          <p:cNvPr id="477" name="Google Shape;477;p51"/>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grpSp>
        <p:nvGrpSpPr>
          <p:cNvPr id="478" name="Google Shape;478;p51"/>
          <p:cNvGrpSpPr/>
          <p:nvPr/>
        </p:nvGrpSpPr>
        <p:grpSpPr>
          <a:xfrm>
            <a:off x="294600" y="197200"/>
            <a:ext cx="689100" cy="516900"/>
            <a:chOff x="4339475" y="174800"/>
            <a:chExt cx="689100" cy="516900"/>
          </a:xfrm>
        </p:grpSpPr>
        <p:sp>
          <p:nvSpPr>
            <p:cNvPr id="479" name="Google Shape;479;p51"/>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480" name="Google Shape;480;p51"/>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81" name="Google Shape;481;p51"/>
          <p:cNvCxnSpPr>
            <a:stCxn id="480" idx="3"/>
            <a:endCxn id="475" idx="1"/>
          </p:cNvCxnSpPr>
          <p:nvPr/>
        </p:nvCxnSpPr>
        <p:spPr>
          <a:xfrm>
            <a:off x="918750" y="455650"/>
            <a:ext cx="489600" cy="0"/>
          </a:xfrm>
          <a:prstGeom prst="straightConnector1">
            <a:avLst/>
          </a:prstGeom>
          <a:noFill/>
          <a:ln w="19050" cap="flat" cmpd="sng">
            <a:solidFill>
              <a:srgbClr val="FFFFFF"/>
            </a:solidFill>
            <a:prstDash val="solid"/>
            <a:round/>
            <a:headEnd type="none" w="med" len="med"/>
            <a:tailEnd type="none" w="med" len="med"/>
          </a:ln>
        </p:spPr>
      </p:cxnSp>
      <p:sp>
        <p:nvSpPr>
          <p:cNvPr id="482" name="Google Shape;482;p51"/>
          <p:cNvSpPr txBox="1"/>
          <p:nvPr/>
        </p:nvSpPr>
        <p:spPr>
          <a:xfrm>
            <a:off x="384200" y="245950"/>
            <a:ext cx="489600" cy="41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11</a:t>
            </a:r>
            <a:endParaRPr sz="2500">
              <a:latin typeface="Oswald Regular"/>
              <a:ea typeface="Oswald Regular"/>
              <a:cs typeface="Oswald Regular"/>
              <a:sym typeface="Oswald Regular"/>
            </a:endParaRPr>
          </a:p>
        </p:txBody>
      </p:sp>
      <p:sp>
        <p:nvSpPr>
          <p:cNvPr id="10"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p:nvPr/>
        </p:nvSpPr>
        <p:spPr>
          <a:xfrm>
            <a:off x="1408225" y="252100"/>
            <a:ext cx="43644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6"/>
          <p:cNvSpPr txBox="1"/>
          <p:nvPr/>
        </p:nvSpPr>
        <p:spPr>
          <a:xfrm>
            <a:off x="1453300" y="248550"/>
            <a:ext cx="4264200"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1600" b="1">
                <a:solidFill>
                  <a:schemeClr val="dk1"/>
                </a:solidFill>
                <a:latin typeface="Microsoft JhengHei"/>
                <a:ea typeface="Microsoft JhengHei"/>
                <a:cs typeface="Microsoft JhengHei"/>
                <a:sym typeface="Microsoft JhengHei"/>
              </a:rPr>
              <a:t>申請優化商圈環境或活動補助經費之執行情形</a:t>
            </a:r>
            <a:endParaRPr sz="1600" b="1">
              <a:latin typeface="Microsoft JhengHei"/>
              <a:ea typeface="Microsoft JhengHei"/>
              <a:cs typeface="Microsoft JhengHei"/>
              <a:sym typeface="Microsoft JhengHei"/>
            </a:endParaRPr>
          </a:p>
        </p:txBody>
      </p:sp>
      <p:sp>
        <p:nvSpPr>
          <p:cNvPr id="87" name="Google Shape;87;p16"/>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grpSp>
        <p:nvGrpSpPr>
          <p:cNvPr id="88" name="Google Shape;88;p16"/>
          <p:cNvGrpSpPr/>
          <p:nvPr/>
        </p:nvGrpSpPr>
        <p:grpSpPr>
          <a:xfrm>
            <a:off x="294600" y="197200"/>
            <a:ext cx="689100" cy="516900"/>
            <a:chOff x="4339475" y="174800"/>
            <a:chExt cx="689100" cy="516900"/>
          </a:xfrm>
        </p:grpSpPr>
        <p:sp>
          <p:nvSpPr>
            <p:cNvPr id="89" name="Google Shape;89;p16"/>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90" name="Google Shape;90;p16"/>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91" name="Google Shape;91;p16"/>
          <p:cNvCxnSpPr>
            <a:stCxn id="90" idx="3"/>
            <a:endCxn id="85" idx="1"/>
          </p:cNvCxnSpPr>
          <p:nvPr/>
        </p:nvCxnSpPr>
        <p:spPr>
          <a:xfrm>
            <a:off x="918750" y="455650"/>
            <a:ext cx="489600" cy="0"/>
          </a:xfrm>
          <a:prstGeom prst="straightConnector1">
            <a:avLst/>
          </a:prstGeom>
          <a:noFill/>
          <a:ln w="19050" cap="flat" cmpd="sng">
            <a:solidFill>
              <a:srgbClr val="FFFFFF"/>
            </a:solidFill>
            <a:prstDash val="solid"/>
            <a:round/>
            <a:headEnd type="none" w="med" len="med"/>
            <a:tailEnd type="none" w="med" len="med"/>
          </a:ln>
        </p:spPr>
      </p:cxnSp>
      <p:sp>
        <p:nvSpPr>
          <p:cNvPr id="92" name="Google Shape;92;p16"/>
          <p:cNvSpPr txBox="1"/>
          <p:nvPr/>
        </p:nvSpPr>
        <p:spPr>
          <a:xfrm>
            <a:off x="475650" y="245950"/>
            <a:ext cx="327000" cy="41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3</a:t>
            </a:r>
            <a:endParaRPr sz="2500">
              <a:latin typeface="Oswald Regular"/>
              <a:ea typeface="Oswald Regular"/>
              <a:cs typeface="Oswald Regular"/>
              <a:sym typeface="Oswald Regular"/>
            </a:endParaRPr>
          </a:p>
        </p:txBody>
      </p:sp>
      <p:sp>
        <p:nvSpPr>
          <p:cNvPr id="11"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a:t>
            </a:r>
            <a:r>
              <a:rPr lang="zh-TW" altLang="en-US" sz="1200" b="1" dirty="0" smtClean="0">
                <a:latin typeface="Microsoft JhengHei"/>
                <a:ea typeface="Microsoft JhengHei"/>
                <a:cs typeface="Microsoft JhengHei"/>
                <a:sym typeface="Microsoft JhengHei"/>
              </a:rPr>
              <a:t>請詳列各補助項目及補助金費，並提供</a:t>
            </a:r>
            <a:r>
              <a:rPr lang="zh-TW" altLang="en-US" sz="1200" b="1" dirty="0" smtClean="0">
                <a:latin typeface="Microsoft JhengHei"/>
                <a:ea typeface="Microsoft JhengHei"/>
                <a:cs typeface="Microsoft JhengHei"/>
                <a:sym typeface="Microsoft JhengHei"/>
              </a:rPr>
              <a:t>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86"/>
        <p:cNvGrpSpPr/>
        <p:nvPr/>
      </p:nvGrpSpPr>
      <p:grpSpPr>
        <a:xfrm>
          <a:off x="0" y="0"/>
          <a:ext cx="0" cy="0"/>
          <a:chOff x="0" y="0"/>
          <a:chExt cx="0" cy="0"/>
        </a:xfrm>
      </p:grpSpPr>
      <p:sp>
        <p:nvSpPr>
          <p:cNvPr id="487" name="Google Shape;487;p52"/>
          <p:cNvSpPr/>
          <p:nvPr/>
        </p:nvSpPr>
        <p:spPr>
          <a:xfrm>
            <a:off x="3475950" y="2196125"/>
            <a:ext cx="4051500" cy="7512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52"/>
          <p:cNvSpPr txBox="1"/>
          <p:nvPr/>
        </p:nvSpPr>
        <p:spPr>
          <a:xfrm>
            <a:off x="3603000" y="2339825"/>
            <a:ext cx="3781200" cy="407100"/>
          </a:xfrm>
          <a:prstGeom prst="rect">
            <a:avLst/>
          </a:prstGeom>
          <a:noFill/>
          <a:ln>
            <a:noFill/>
          </a:ln>
        </p:spPr>
        <p:txBody>
          <a:bodyPr spcFirstLastPara="1" wrap="square" lIns="91425" tIns="91425" rIns="91425" bIns="91425" anchor="t" anchorCtr="0">
            <a:noAutofit/>
          </a:bodyPr>
          <a:lstStyle/>
          <a:p>
            <a:pPr marL="0" lvl="0" indent="0" algn="l" rtl="0">
              <a:lnSpc>
                <a:spcPct val="30000"/>
              </a:lnSpc>
              <a:spcBef>
                <a:spcPts val="0"/>
              </a:spcBef>
              <a:spcAft>
                <a:spcPts val="0"/>
              </a:spcAft>
              <a:buNone/>
            </a:pPr>
            <a:r>
              <a:rPr lang="zh-TW" sz="2000" b="1">
                <a:solidFill>
                  <a:schemeClr val="dk1"/>
                </a:solidFill>
                <a:latin typeface="Microsoft JhengHei"/>
                <a:ea typeface="Microsoft JhengHei"/>
                <a:cs typeface="Microsoft JhengHei"/>
                <a:sym typeface="Microsoft JhengHei"/>
              </a:rPr>
              <a:t>與其他商圈、機關合作推廣活動</a:t>
            </a:r>
            <a:endParaRPr sz="2000" b="1">
              <a:solidFill>
                <a:schemeClr val="dk1"/>
              </a:solidFill>
              <a:latin typeface="Microsoft JhengHei"/>
              <a:ea typeface="Microsoft JhengHei"/>
              <a:cs typeface="Microsoft JhengHei"/>
              <a:sym typeface="Microsoft JhengHei"/>
            </a:endParaRPr>
          </a:p>
          <a:p>
            <a:pPr marL="0" lvl="0" indent="0" algn="l" rtl="0">
              <a:lnSpc>
                <a:spcPct val="30000"/>
              </a:lnSpc>
              <a:spcBef>
                <a:spcPts val="1600"/>
              </a:spcBef>
              <a:spcAft>
                <a:spcPts val="1600"/>
              </a:spcAft>
              <a:buNone/>
            </a:pPr>
            <a:r>
              <a:rPr lang="zh-TW" sz="2000" b="1">
                <a:solidFill>
                  <a:schemeClr val="dk1"/>
                </a:solidFill>
                <a:latin typeface="Microsoft JhengHei"/>
                <a:ea typeface="Microsoft JhengHei"/>
                <a:cs typeface="Microsoft JhengHei"/>
                <a:sym typeface="Microsoft JhengHei"/>
              </a:rPr>
              <a:t>或創意商品產出之成果</a:t>
            </a:r>
            <a:endParaRPr sz="2000" b="1">
              <a:solidFill>
                <a:schemeClr val="dk1"/>
              </a:solidFill>
              <a:latin typeface="Microsoft JhengHei"/>
              <a:ea typeface="Microsoft JhengHei"/>
              <a:cs typeface="Microsoft JhengHei"/>
              <a:sym typeface="Microsoft JhengHei"/>
            </a:endParaRPr>
          </a:p>
        </p:txBody>
      </p:sp>
      <p:grpSp>
        <p:nvGrpSpPr>
          <p:cNvPr id="489" name="Google Shape;489;p52"/>
          <p:cNvGrpSpPr/>
          <p:nvPr/>
        </p:nvGrpSpPr>
        <p:grpSpPr>
          <a:xfrm>
            <a:off x="1421102" y="2094829"/>
            <a:ext cx="1271596" cy="953836"/>
            <a:chOff x="4339475" y="174800"/>
            <a:chExt cx="689100" cy="516900"/>
          </a:xfrm>
        </p:grpSpPr>
        <p:sp>
          <p:nvSpPr>
            <p:cNvPr id="490" name="Google Shape;490;p52"/>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491" name="Google Shape;491;p52"/>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92" name="Google Shape;492;p52"/>
          <p:cNvCxnSpPr>
            <a:stCxn id="491" idx="3"/>
          </p:cNvCxnSpPr>
          <p:nvPr/>
        </p:nvCxnSpPr>
        <p:spPr>
          <a:xfrm>
            <a:off x="2572846" y="2571746"/>
            <a:ext cx="967800" cy="0"/>
          </a:xfrm>
          <a:prstGeom prst="straightConnector1">
            <a:avLst/>
          </a:prstGeom>
          <a:noFill/>
          <a:ln w="19050" cap="flat" cmpd="sng">
            <a:solidFill>
              <a:srgbClr val="FFFFFF"/>
            </a:solidFill>
            <a:prstDash val="solid"/>
            <a:round/>
            <a:headEnd type="none" w="med" len="med"/>
            <a:tailEnd type="none" w="med" len="med"/>
          </a:ln>
        </p:spPr>
      </p:cxnSp>
      <p:sp>
        <p:nvSpPr>
          <p:cNvPr id="493" name="Google Shape;493;p52"/>
          <p:cNvSpPr txBox="1"/>
          <p:nvPr/>
        </p:nvSpPr>
        <p:spPr>
          <a:xfrm>
            <a:off x="1714750" y="2208825"/>
            <a:ext cx="6843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3600">
                <a:latin typeface="Oswald Regular"/>
                <a:ea typeface="Oswald Regular"/>
                <a:cs typeface="Oswald Regular"/>
                <a:sym typeface="Oswald Regular"/>
              </a:rPr>
              <a:t>12</a:t>
            </a:r>
            <a:endParaRPr sz="3600">
              <a:latin typeface="Oswald Regular"/>
              <a:ea typeface="Oswald Regular"/>
              <a:cs typeface="Oswald Regular"/>
              <a:sym typeface="Oswald Regul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53"/>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53"/>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0" name="Google Shape;500;p53"/>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501" name="Google Shape;501;p53"/>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12-1</a:t>
            </a:r>
            <a:endParaRPr sz="2500">
              <a:latin typeface="Oswald Regular"/>
              <a:ea typeface="Oswald Regular"/>
              <a:cs typeface="Oswald Regular"/>
              <a:sym typeface="Oswald Regular"/>
            </a:endParaRPr>
          </a:p>
        </p:txBody>
      </p:sp>
      <p:sp>
        <p:nvSpPr>
          <p:cNvPr id="502" name="Google Shape;502;p53"/>
          <p:cNvSpPr/>
          <p:nvPr/>
        </p:nvSpPr>
        <p:spPr>
          <a:xfrm>
            <a:off x="1627950" y="252100"/>
            <a:ext cx="49395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53"/>
          <p:cNvSpPr txBox="1"/>
          <p:nvPr/>
        </p:nvSpPr>
        <p:spPr>
          <a:xfrm>
            <a:off x="1737675" y="252100"/>
            <a:ext cx="47304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截至目前，聯合舉辦活動場次或創意商品產出種類</a:t>
            </a:r>
            <a:endParaRPr sz="1600" b="1">
              <a:latin typeface="Microsoft JhengHei"/>
              <a:ea typeface="Microsoft JhengHei"/>
              <a:cs typeface="Microsoft JhengHei"/>
              <a:sym typeface="Microsoft JhengHei"/>
            </a:endParaRPr>
          </a:p>
        </p:txBody>
      </p:sp>
      <p:sp>
        <p:nvSpPr>
          <p:cNvPr id="504" name="Google Shape;504;p53"/>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p54"/>
          <p:cNvSpPr txBox="1"/>
          <p:nvPr/>
        </p:nvSpPr>
        <p:spPr>
          <a:xfrm>
            <a:off x="576750" y="1379700"/>
            <a:ext cx="8001000" cy="3378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1800">
                <a:solidFill>
                  <a:srgbClr val="595959"/>
                </a:solidFill>
                <a:latin typeface="Microsoft JhengHei"/>
                <a:ea typeface="Microsoft JhengHei"/>
                <a:cs typeface="Microsoft JhengHei"/>
                <a:sym typeface="Microsoft JhengHei"/>
              </a:rPr>
              <a:t>( 網站、FB、PLURK、部落格等 )</a:t>
            </a:r>
            <a:endParaRPr sz="1800">
              <a:solidFill>
                <a:srgbClr val="595959"/>
              </a:solidFill>
              <a:latin typeface="Microsoft JhengHei"/>
              <a:ea typeface="Microsoft JhengHei"/>
              <a:cs typeface="Microsoft JhengHei"/>
              <a:sym typeface="Microsoft JhengHei"/>
            </a:endParaRPr>
          </a:p>
        </p:txBody>
      </p:sp>
      <p:sp>
        <p:nvSpPr>
          <p:cNvPr id="510" name="Google Shape;510;p54"/>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54"/>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12" name="Google Shape;512;p54"/>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513" name="Google Shape;513;p54"/>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12-2</a:t>
            </a:r>
            <a:endParaRPr sz="2500">
              <a:latin typeface="Oswald Regular"/>
              <a:ea typeface="Oswald Regular"/>
              <a:cs typeface="Oswald Regular"/>
              <a:sym typeface="Oswald Regular"/>
            </a:endParaRPr>
          </a:p>
        </p:txBody>
      </p:sp>
      <p:sp>
        <p:nvSpPr>
          <p:cNvPr id="514" name="Google Shape;514;p54"/>
          <p:cNvSpPr/>
          <p:nvPr/>
        </p:nvSpPr>
        <p:spPr>
          <a:xfrm>
            <a:off x="1627950" y="252100"/>
            <a:ext cx="52596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54"/>
          <p:cNvSpPr txBox="1"/>
          <p:nvPr/>
        </p:nvSpPr>
        <p:spPr>
          <a:xfrm>
            <a:off x="1737675" y="252100"/>
            <a:ext cx="50724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商圈合作的活動 / 產品 / 服務在網路平台資訊瀏覽人次</a:t>
            </a:r>
            <a:endParaRPr sz="1600" b="1">
              <a:latin typeface="Microsoft JhengHei"/>
              <a:ea typeface="Microsoft JhengHei"/>
              <a:cs typeface="Microsoft JhengHei"/>
              <a:sym typeface="Microsoft JhengHei"/>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55"/>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55"/>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22" name="Google Shape;522;p55"/>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523" name="Google Shape;523;p55"/>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12-3</a:t>
            </a:r>
            <a:endParaRPr sz="2500">
              <a:latin typeface="Oswald Regular"/>
              <a:ea typeface="Oswald Regular"/>
              <a:cs typeface="Oswald Regular"/>
              <a:sym typeface="Oswald Regular"/>
            </a:endParaRPr>
          </a:p>
        </p:txBody>
      </p:sp>
      <p:sp>
        <p:nvSpPr>
          <p:cNvPr id="524" name="Google Shape;524;p55"/>
          <p:cNvSpPr/>
          <p:nvPr/>
        </p:nvSpPr>
        <p:spPr>
          <a:xfrm>
            <a:off x="1627950" y="252100"/>
            <a:ext cx="32616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55"/>
          <p:cNvSpPr txBox="1"/>
          <p:nvPr/>
        </p:nvSpPr>
        <p:spPr>
          <a:xfrm>
            <a:off x="1737675" y="252100"/>
            <a:ext cx="30747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合作辦理之方案是否提升知名度</a:t>
            </a:r>
            <a:endParaRPr sz="1600" b="1">
              <a:latin typeface="Microsoft JhengHei"/>
              <a:ea typeface="Microsoft JhengHei"/>
              <a:cs typeface="Microsoft JhengHei"/>
              <a:sym typeface="Microsoft JhengHei"/>
            </a:endParaRPr>
          </a:p>
        </p:txBody>
      </p:sp>
      <p:sp>
        <p:nvSpPr>
          <p:cNvPr id="526" name="Google Shape;526;p55"/>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56"/>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56"/>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33" name="Google Shape;533;p56"/>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534" name="Google Shape;534;p56"/>
          <p:cNvSpPr txBox="1"/>
          <p:nvPr/>
        </p:nvSpPr>
        <p:spPr>
          <a:xfrm>
            <a:off x="383525" y="197200"/>
            <a:ext cx="765900" cy="41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12-4</a:t>
            </a:r>
            <a:endParaRPr sz="2500">
              <a:latin typeface="Oswald Regular"/>
              <a:ea typeface="Oswald Regular"/>
              <a:cs typeface="Oswald Regular"/>
              <a:sym typeface="Oswald Regular"/>
            </a:endParaRPr>
          </a:p>
        </p:txBody>
      </p:sp>
      <p:sp>
        <p:nvSpPr>
          <p:cNvPr id="535" name="Google Shape;535;p56"/>
          <p:cNvSpPr/>
          <p:nvPr/>
        </p:nvSpPr>
        <p:spPr>
          <a:xfrm>
            <a:off x="1627950" y="252100"/>
            <a:ext cx="42441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56"/>
          <p:cNvSpPr txBox="1"/>
          <p:nvPr/>
        </p:nvSpPr>
        <p:spPr>
          <a:xfrm>
            <a:off x="1737675" y="252100"/>
            <a:ext cx="40569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合作辦理之方案對商圈與會員整體營運影響</a:t>
            </a:r>
            <a:endParaRPr sz="1600" b="1">
              <a:latin typeface="Microsoft JhengHei"/>
              <a:ea typeface="Microsoft JhengHei"/>
              <a:cs typeface="Microsoft JhengHei"/>
              <a:sym typeface="Microsoft JhengHei"/>
            </a:endParaRPr>
          </a:p>
        </p:txBody>
      </p:sp>
      <p:sp>
        <p:nvSpPr>
          <p:cNvPr id="537" name="Google Shape;537;p56"/>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145187" y="2368200"/>
            <a:ext cx="4853626" cy="4071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（請簡述活動成果之影響，若有問卷調查或活動後檢討會資料佳）</a:t>
            </a:r>
            <a:endParaRPr sz="1200" b="1" dirty="0">
              <a:latin typeface="Microsoft JhengHei"/>
              <a:ea typeface="Microsoft JhengHei"/>
              <a:cs typeface="Microsoft JhengHei"/>
              <a:sym typeface="Microsoft JhengHe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pic>
        <p:nvPicPr>
          <p:cNvPr id="542" name="Google Shape;542;p57"/>
          <p:cNvPicPr preferRelativeResize="0"/>
          <p:nvPr/>
        </p:nvPicPr>
        <p:blipFill>
          <a:blip r:embed="rId3">
            <a:alphaModFix/>
          </a:blip>
          <a:stretch>
            <a:fillRect/>
          </a:stretch>
        </p:blipFill>
        <p:spPr>
          <a:xfrm>
            <a:off x="0" y="0"/>
            <a:ext cx="9144003" cy="515388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8" name="Google Shape;98;p17"/>
          <p:cNvSpPr/>
          <p:nvPr/>
        </p:nvSpPr>
        <p:spPr>
          <a:xfrm>
            <a:off x="1408225" y="252100"/>
            <a:ext cx="17256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7"/>
          <p:cNvSpPr txBox="1"/>
          <p:nvPr/>
        </p:nvSpPr>
        <p:spPr>
          <a:xfrm>
            <a:off x="1453300" y="248550"/>
            <a:ext cx="1725600"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1600" b="1">
                <a:solidFill>
                  <a:schemeClr val="dk1"/>
                </a:solidFill>
                <a:latin typeface="Microsoft JhengHei"/>
                <a:ea typeface="Microsoft JhengHei"/>
                <a:cs typeface="Microsoft JhengHei"/>
                <a:sym typeface="Microsoft JhengHei"/>
              </a:rPr>
              <a:t>商圈設施便利性</a:t>
            </a:r>
            <a:endParaRPr sz="1600" b="1">
              <a:latin typeface="Microsoft JhengHei"/>
              <a:ea typeface="Microsoft JhengHei"/>
              <a:cs typeface="Microsoft JhengHei"/>
              <a:sym typeface="Microsoft JhengHei"/>
            </a:endParaRPr>
          </a:p>
        </p:txBody>
      </p:sp>
      <p:grpSp>
        <p:nvGrpSpPr>
          <p:cNvPr id="100" name="Google Shape;100;p17"/>
          <p:cNvGrpSpPr/>
          <p:nvPr/>
        </p:nvGrpSpPr>
        <p:grpSpPr>
          <a:xfrm>
            <a:off x="294600" y="197200"/>
            <a:ext cx="689100" cy="516900"/>
            <a:chOff x="4339475" y="174800"/>
            <a:chExt cx="689100" cy="516900"/>
          </a:xfrm>
        </p:grpSpPr>
        <p:sp>
          <p:nvSpPr>
            <p:cNvPr id="101" name="Google Shape;101;p17"/>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02" name="Google Shape;102;p17"/>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03" name="Google Shape;103;p17"/>
          <p:cNvCxnSpPr>
            <a:stCxn id="102" idx="3"/>
            <a:endCxn id="98" idx="1"/>
          </p:cNvCxnSpPr>
          <p:nvPr/>
        </p:nvCxnSpPr>
        <p:spPr>
          <a:xfrm>
            <a:off x="918750" y="455650"/>
            <a:ext cx="489600" cy="0"/>
          </a:xfrm>
          <a:prstGeom prst="straightConnector1">
            <a:avLst/>
          </a:prstGeom>
          <a:noFill/>
          <a:ln w="19050" cap="flat" cmpd="sng">
            <a:solidFill>
              <a:srgbClr val="FFFFFF"/>
            </a:solidFill>
            <a:prstDash val="solid"/>
            <a:round/>
            <a:headEnd type="none" w="med" len="med"/>
            <a:tailEnd type="none" w="med" len="med"/>
          </a:ln>
        </p:spPr>
      </p:cxnSp>
      <p:sp>
        <p:nvSpPr>
          <p:cNvPr id="104" name="Google Shape;104;p17"/>
          <p:cNvSpPr txBox="1"/>
          <p:nvPr/>
        </p:nvSpPr>
        <p:spPr>
          <a:xfrm>
            <a:off x="475650" y="245950"/>
            <a:ext cx="327000" cy="41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4</a:t>
            </a:r>
            <a:endParaRPr sz="2500">
              <a:latin typeface="Oswald Regular"/>
              <a:ea typeface="Oswald Regular"/>
              <a:cs typeface="Oswald Regular"/>
              <a:sym typeface="Oswald Regular"/>
            </a:endParaRPr>
          </a:p>
        </p:txBody>
      </p:sp>
      <p:sp>
        <p:nvSpPr>
          <p:cNvPr id="10"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8"/>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zh-TW" sz="1800">
                <a:solidFill>
                  <a:srgbClr val="595959"/>
                </a:solidFill>
                <a:latin typeface="Microsoft JhengHei"/>
                <a:ea typeface="Microsoft JhengHei"/>
                <a:cs typeface="Microsoft JhengHei"/>
                <a:sym typeface="Microsoft JhengHei"/>
              </a:rPr>
              <a:t>範例：</a:t>
            </a:r>
            <a:endParaRPr sz="1800">
              <a:solidFill>
                <a:srgbClr val="595959"/>
              </a:solidFill>
              <a:latin typeface="Microsoft JhengHei"/>
              <a:ea typeface="Microsoft JhengHei"/>
              <a:cs typeface="Microsoft JhengHei"/>
              <a:sym typeface="Microsoft JhengHei"/>
            </a:endParaRPr>
          </a:p>
          <a:p>
            <a:pPr marL="457200" lvl="0" indent="-342900" algn="l" rtl="0">
              <a:lnSpc>
                <a:spcPct val="100000"/>
              </a:lnSpc>
              <a:spcBef>
                <a:spcPts val="1600"/>
              </a:spcBef>
              <a:spcAft>
                <a:spcPts val="0"/>
              </a:spcAft>
              <a:buClr>
                <a:srgbClr val="595959"/>
              </a:buClr>
              <a:buSzPts val="1800"/>
              <a:buFont typeface="Microsoft JhengHei"/>
              <a:buAutoNum type="arabicPeriod"/>
            </a:pPr>
            <a:r>
              <a:rPr lang="zh-TW" sz="1800">
                <a:solidFill>
                  <a:srgbClr val="595959"/>
                </a:solidFill>
                <a:latin typeface="Microsoft JhengHei"/>
                <a:ea typeface="Microsoft JhengHei"/>
                <a:cs typeface="Microsoft JhengHei"/>
                <a:sym typeface="Microsoft JhengHei"/>
              </a:rPr>
              <a:t>商圈有APP</a:t>
            </a:r>
            <a:endParaRPr sz="1800">
              <a:solidFill>
                <a:srgbClr val="595959"/>
              </a:solidFill>
              <a:latin typeface="Microsoft JhengHei"/>
              <a:ea typeface="Microsoft JhengHei"/>
              <a:cs typeface="Microsoft JhengHei"/>
              <a:sym typeface="Microsoft JhengHei"/>
            </a:endParaRPr>
          </a:p>
          <a:p>
            <a:pPr marL="457200" lvl="0" indent="-342900" algn="l" rtl="0">
              <a:lnSpc>
                <a:spcPct val="100000"/>
              </a:lnSpc>
              <a:spcBef>
                <a:spcPts val="0"/>
              </a:spcBef>
              <a:spcAft>
                <a:spcPts val="0"/>
              </a:spcAft>
              <a:buClr>
                <a:srgbClr val="595959"/>
              </a:buClr>
              <a:buSzPts val="1800"/>
              <a:buFont typeface="Microsoft JhengHei"/>
              <a:buAutoNum type="arabicPeriod"/>
            </a:pPr>
            <a:r>
              <a:rPr lang="zh-TW" sz="1800">
                <a:solidFill>
                  <a:srgbClr val="595959"/>
                </a:solidFill>
                <a:latin typeface="Microsoft JhengHei"/>
                <a:ea typeface="Microsoft JhengHei"/>
                <a:cs typeface="Microsoft JhengHei"/>
                <a:sym typeface="Microsoft JhengHei"/>
              </a:rPr>
              <a:t>商圈有官網</a:t>
            </a:r>
            <a:endParaRPr sz="1800">
              <a:solidFill>
                <a:srgbClr val="595959"/>
              </a:solidFill>
              <a:latin typeface="Microsoft JhengHei"/>
              <a:ea typeface="Microsoft JhengHei"/>
              <a:cs typeface="Microsoft JhengHei"/>
              <a:sym typeface="Microsoft JhengHei"/>
            </a:endParaRPr>
          </a:p>
          <a:p>
            <a:pPr marL="457200" lvl="0" indent="-342900" algn="l" rtl="0">
              <a:lnSpc>
                <a:spcPct val="100000"/>
              </a:lnSpc>
              <a:spcBef>
                <a:spcPts val="0"/>
              </a:spcBef>
              <a:spcAft>
                <a:spcPts val="0"/>
              </a:spcAft>
              <a:buClr>
                <a:srgbClr val="595959"/>
              </a:buClr>
              <a:buSzPts val="1800"/>
              <a:buFont typeface="Microsoft JhengHei"/>
              <a:buAutoNum type="arabicPeriod"/>
            </a:pPr>
            <a:r>
              <a:rPr lang="zh-TW" sz="1800">
                <a:solidFill>
                  <a:srgbClr val="595959"/>
                </a:solidFill>
                <a:latin typeface="Microsoft JhengHei"/>
                <a:ea typeface="Microsoft JhengHei"/>
                <a:cs typeface="Microsoft JhengHei"/>
                <a:sym typeface="Microsoft JhengHei"/>
              </a:rPr>
              <a:t>商圈有對外的社群網站 ( 例如FB粉絲頁 )</a:t>
            </a:r>
            <a:endParaRPr sz="1800">
              <a:solidFill>
                <a:srgbClr val="595959"/>
              </a:solidFill>
              <a:latin typeface="Microsoft JhengHei"/>
              <a:ea typeface="Microsoft JhengHei"/>
              <a:cs typeface="Microsoft JhengHei"/>
              <a:sym typeface="Microsoft JhengHei"/>
            </a:endParaRPr>
          </a:p>
          <a:p>
            <a:pPr marL="457200" lvl="0" indent="-342900" algn="l" rtl="0">
              <a:lnSpc>
                <a:spcPct val="100000"/>
              </a:lnSpc>
              <a:spcBef>
                <a:spcPts val="0"/>
              </a:spcBef>
              <a:spcAft>
                <a:spcPts val="0"/>
              </a:spcAft>
              <a:buClr>
                <a:srgbClr val="595959"/>
              </a:buClr>
              <a:buSzPts val="1800"/>
              <a:buFont typeface="Microsoft JhengHei"/>
              <a:buAutoNum type="arabicPeriod"/>
            </a:pPr>
            <a:r>
              <a:rPr lang="zh-TW" sz="1800">
                <a:solidFill>
                  <a:srgbClr val="595959"/>
                </a:solidFill>
                <a:latin typeface="Microsoft JhengHei"/>
                <a:ea typeface="Microsoft JhengHei"/>
                <a:cs typeface="Microsoft JhengHei"/>
                <a:sym typeface="Microsoft JhengHei"/>
              </a:rPr>
              <a:t>商圈每月至少更新前述E化項目1次</a:t>
            </a:r>
            <a:endParaRPr sz="1800">
              <a:solidFill>
                <a:srgbClr val="595959"/>
              </a:solidFill>
              <a:latin typeface="Microsoft JhengHei"/>
              <a:ea typeface="Microsoft JhengHei"/>
              <a:cs typeface="Microsoft JhengHei"/>
              <a:sym typeface="Microsoft JhengHei"/>
            </a:endParaRPr>
          </a:p>
          <a:p>
            <a:pPr marL="457200" lvl="0" indent="-342900" algn="l" rtl="0">
              <a:lnSpc>
                <a:spcPct val="100000"/>
              </a:lnSpc>
              <a:spcBef>
                <a:spcPts val="0"/>
              </a:spcBef>
              <a:spcAft>
                <a:spcPts val="0"/>
              </a:spcAft>
              <a:buClr>
                <a:srgbClr val="595959"/>
              </a:buClr>
              <a:buSzPts val="1800"/>
              <a:buFont typeface="Microsoft JhengHei"/>
              <a:buAutoNum type="arabicPeriod"/>
            </a:pPr>
            <a:r>
              <a:rPr lang="zh-TW" sz="1800">
                <a:solidFill>
                  <a:srgbClr val="595959"/>
                </a:solidFill>
                <a:latin typeface="Microsoft JhengHei"/>
                <a:ea typeface="Microsoft JhengHei"/>
                <a:cs typeface="Microsoft JhengHei"/>
                <a:sym typeface="Microsoft JhengHei"/>
              </a:rPr>
              <a:t>商圈藉由E化設備回答民眾問題</a:t>
            </a:r>
            <a:endParaRPr sz="1800">
              <a:solidFill>
                <a:srgbClr val="595959"/>
              </a:solidFill>
              <a:latin typeface="Microsoft JhengHei"/>
              <a:ea typeface="Microsoft JhengHei"/>
              <a:cs typeface="Microsoft JhengHei"/>
              <a:sym typeface="Microsoft JhengHei"/>
            </a:endParaRPr>
          </a:p>
          <a:p>
            <a:pPr marL="457200" lvl="0" indent="-342900" algn="l" rtl="0">
              <a:lnSpc>
                <a:spcPct val="100000"/>
              </a:lnSpc>
              <a:spcBef>
                <a:spcPts val="0"/>
              </a:spcBef>
              <a:spcAft>
                <a:spcPts val="0"/>
              </a:spcAft>
              <a:buClr>
                <a:srgbClr val="595959"/>
              </a:buClr>
              <a:buSzPts val="1800"/>
              <a:buFont typeface="Microsoft JhengHei"/>
              <a:buAutoNum type="arabicPeriod"/>
            </a:pPr>
            <a:r>
              <a:rPr lang="zh-TW" sz="1800">
                <a:solidFill>
                  <a:srgbClr val="595959"/>
                </a:solidFill>
                <a:latin typeface="Microsoft JhengHei"/>
                <a:ea typeface="Microsoft JhengHei"/>
                <a:cs typeface="Microsoft JhengHei"/>
                <a:sym typeface="Microsoft JhengHei"/>
              </a:rPr>
              <a:t>智慧服務措施 ( 行動支付、智慧推播、行動商城、APP系統開發、擴增 ( 虛擬 ) 實境應用導覽系統等 )</a:t>
            </a:r>
            <a:endParaRPr sz="1800">
              <a:solidFill>
                <a:srgbClr val="595959"/>
              </a:solidFill>
              <a:latin typeface="Microsoft JhengHei"/>
              <a:ea typeface="Microsoft JhengHei"/>
              <a:cs typeface="Microsoft JhengHei"/>
              <a:sym typeface="Microsoft JhengHei"/>
            </a:endParaRPr>
          </a:p>
          <a:p>
            <a:pPr marL="457200" lvl="0" indent="-342900" algn="l" rtl="0">
              <a:lnSpc>
                <a:spcPct val="100000"/>
              </a:lnSpc>
              <a:spcBef>
                <a:spcPts val="0"/>
              </a:spcBef>
              <a:spcAft>
                <a:spcPts val="0"/>
              </a:spcAft>
              <a:buClr>
                <a:srgbClr val="595959"/>
              </a:buClr>
              <a:buSzPts val="1800"/>
              <a:buFont typeface="Microsoft JhengHei"/>
              <a:buAutoNum type="arabicPeriod"/>
            </a:pPr>
            <a:r>
              <a:rPr lang="zh-TW" sz="1800">
                <a:solidFill>
                  <a:srgbClr val="595959"/>
                </a:solidFill>
                <a:latin typeface="Microsoft JhengHei"/>
                <a:ea typeface="Microsoft JhengHei"/>
                <a:cs typeface="Microsoft JhengHei"/>
                <a:sym typeface="Microsoft JhengHei"/>
              </a:rPr>
              <a:t>其他，請商圈自行舉例</a:t>
            </a:r>
            <a:endParaRPr sz="1800">
              <a:solidFill>
                <a:srgbClr val="595959"/>
              </a:solidFill>
              <a:latin typeface="Microsoft JhengHei"/>
              <a:ea typeface="Microsoft JhengHei"/>
              <a:cs typeface="Microsoft JhengHei"/>
              <a:sym typeface="Microsoft JhengHei"/>
            </a:endParaRPr>
          </a:p>
          <a:p>
            <a:pPr marL="0" lvl="0" indent="0" algn="l" rtl="0">
              <a:lnSpc>
                <a:spcPct val="100000"/>
              </a:lnSpc>
              <a:spcBef>
                <a:spcPts val="1600"/>
              </a:spcBef>
              <a:spcAft>
                <a:spcPts val="1600"/>
              </a:spcAft>
              <a:buNone/>
            </a:pPr>
            <a:r>
              <a:rPr lang="zh-TW" sz="1800">
                <a:solidFill>
                  <a:srgbClr val="595959"/>
                </a:solidFill>
                <a:latin typeface="Microsoft JhengHei"/>
                <a:ea typeface="Microsoft JhengHei"/>
                <a:cs typeface="Microsoft JhengHei"/>
                <a:sym typeface="Microsoft JhengHei"/>
              </a:rPr>
              <a:t>(可列多項由委員斟酌給分)</a:t>
            </a:r>
            <a:endParaRPr sz="1800">
              <a:solidFill>
                <a:srgbClr val="595959"/>
              </a:solidFill>
              <a:latin typeface="Microsoft JhengHei"/>
              <a:ea typeface="Microsoft JhengHei"/>
              <a:cs typeface="Microsoft JhengHei"/>
              <a:sym typeface="Microsoft JhengHei"/>
            </a:endParaRPr>
          </a:p>
        </p:txBody>
      </p:sp>
      <p:sp>
        <p:nvSpPr>
          <p:cNvPr id="110" name="Google Shape;110;p18"/>
          <p:cNvSpPr/>
          <p:nvPr/>
        </p:nvSpPr>
        <p:spPr>
          <a:xfrm>
            <a:off x="1408225" y="252100"/>
            <a:ext cx="41106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8"/>
          <p:cNvSpPr txBox="1"/>
          <p:nvPr/>
        </p:nvSpPr>
        <p:spPr>
          <a:xfrm>
            <a:off x="1453300" y="248550"/>
            <a:ext cx="4065600"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1600" b="1">
                <a:solidFill>
                  <a:schemeClr val="dk1"/>
                </a:solidFill>
                <a:latin typeface="Microsoft JhengHei"/>
                <a:ea typeface="Microsoft JhengHei"/>
                <a:cs typeface="Microsoft JhengHei"/>
                <a:sym typeface="Microsoft JhengHei"/>
              </a:rPr>
              <a:t>商圈E化推展與實行成果，及智慧服務措施</a:t>
            </a:r>
            <a:endParaRPr sz="1600" b="1">
              <a:latin typeface="Microsoft JhengHei"/>
              <a:ea typeface="Microsoft JhengHei"/>
              <a:cs typeface="Microsoft JhengHei"/>
              <a:sym typeface="Microsoft JhengHei"/>
            </a:endParaRPr>
          </a:p>
        </p:txBody>
      </p:sp>
      <p:grpSp>
        <p:nvGrpSpPr>
          <p:cNvPr id="112" name="Google Shape;112;p18"/>
          <p:cNvGrpSpPr/>
          <p:nvPr/>
        </p:nvGrpSpPr>
        <p:grpSpPr>
          <a:xfrm>
            <a:off x="294600" y="197200"/>
            <a:ext cx="689100" cy="516900"/>
            <a:chOff x="4339475" y="174800"/>
            <a:chExt cx="689100" cy="516900"/>
          </a:xfrm>
        </p:grpSpPr>
        <p:sp>
          <p:nvSpPr>
            <p:cNvPr id="113" name="Google Shape;113;p18"/>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4" name="Google Shape;114;p18"/>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15" name="Google Shape;115;p18"/>
          <p:cNvCxnSpPr>
            <a:stCxn id="114" idx="3"/>
            <a:endCxn id="110" idx="1"/>
          </p:cNvCxnSpPr>
          <p:nvPr/>
        </p:nvCxnSpPr>
        <p:spPr>
          <a:xfrm>
            <a:off x="918750" y="455650"/>
            <a:ext cx="489600" cy="0"/>
          </a:xfrm>
          <a:prstGeom prst="straightConnector1">
            <a:avLst/>
          </a:prstGeom>
          <a:noFill/>
          <a:ln w="19050" cap="flat" cmpd="sng">
            <a:solidFill>
              <a:srgbClr val="FFFFFF"/>
            </a:solidFill>
            <a:prstDash val="solid"/>
            <a:round/>
            <a:headEnd type="none" w="med" len="med"/>
            <a:tailEnd type="none" w="med" len="med"/>
          </a:ln>
        </p:spPr>
      </p:cxnSp>
      <p:sp>
        <p:nvSpPr>
          <p:cNvPr id="116" name="Google Shape;116;p18"/>
          <p:cNvSpPr txBox="1"/>
          <p:nvPr/>
        </p:nvSpPr>
        <p:spPr>
          <a:xfrm>
            <a:off x="475650" y="245950"/>
            <a:ext cx="327000" cy="41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zh-TW" sz="2500">
                <a:latin typeface="Oswald Regular"/>
                <a:ea typeface="Oswald Regular"/>
                <a:cs typeface="Oswald Regular"/>
                <a:sym typeface="Oswald Regular"/>
              </a:rPr>
              <a:t>5</a:t>
            </a:r>
            <a:endParaRPr sz="2500">
              <a:latin typeface="Oswald Regular"/>
              <a:ea typeface="Oswald Regular"/>
              <a:cs typeface="Oswald Regular"/>
              <a:sym typeface="Oswald Regul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0"/>
        <p:cNvGrpSpPr/>
        <p:nvPr/>
      </p:nvGrpSpPr>
      <p:grpSpPr>
        <a:xfrm>
          <a:off x="0" y="0"/>
          <a:ext cx="0" cy="0"/>
          <a:chOff x="0" y="0"/>
          <a:chExt cx="0" cy="0"/>
        </a:xfrm>
      </p:grpSpPr>
      <p:sp>
        <p:nvSpPr>
          <p:cNvPr id="121" name="Google Shape;121;p19"/>
          <p:cNvSpPr/>
          <p:nvPr/>
        </p:nvSpPr>
        <p:spPr>
          <a:xfrm>
            <a:off x="3843519" y="2196131"/>
            <a:ext cx="3511800" cy="7512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9"/>
          <p:cNvSpPr txBox="1"/>
          <p:nvPr/>
        </p:nvSpPr>
        <p:spPr>
          <a:xfrm>
            <a:off x="3970574" y="2339825"/>
            <a:ext cx="3257700" cy="40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zh-TW" sz="2000" b="1">
                <a:solidFill>
                  <a:schemeClr val="dk1"/>
                </a:solidFill>
                <a:latin typeface="Microsoft JhengHei"/>
                <a:ea typeface="Microsoft JhengHei"/>
                <a:cs typeface="Microsoft JhengHei"/>
                <a:sym typeface="Microsoft JhengHei"/>
              </a:rPr>
              <a:t>商店街區管理委員會之運作</a:t>
            </a:r>
            <a:endParaRPr sz="2400" b="1">
              <a:latin typeface="Microsoft JhengHei"/>
              <a:ea typeface="Microsoft JhengHei"/>
              <a:cs typeface="Microsoft JhengHei"/>
              <a:sym typeface="Microsoft JhengHei"/>
            </a:endParaRPr>
          </a:p>
        </p:txBody>
      </p:sp>
      <p:grpSp>
        <p:nvGrpSpPr>
          <p:cNvPr id="123" name="Google Shape;123;p19"/>
          <p:cNvGrpSpPr/>
          <p:nvPr/>
        </p:nvGrpSpPr>
        <p:grpSpPr>
          <a:xfrm>
            <a:off x="1788677" y="2094829"/>
            <a:ext cx="1271596" cy="953836"/>
            <a:chOff x="4339475" y="174800"/>
            <a:chExt cx="689100" cy="516900"/>
          </a:xfrm>
        </p:grpSpPr>
        <p:sp>
          <p:nvSpPr>
            <p:cNvPr id="124" name="Google Shape;124;p19"/>
            <p:cNvSpPr/>
            <p:nvPr/>
          </p:nvSpPr>
          <p:spPr>
            <a:xfrm>
              <a:off x="4339475" y="174800"/>
              <a:ext cx="689100" cy="5169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5" name="Google Shape;125;p19"/>
            <p:cNvSpPr/>
            <p:nvPr/>
          </p:nvSpPr>
          <p:spPr>
            <a:xfrm>
              <a:off x="4404425" y="229700"/>
              <a:ext cx="5592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26" name="Google Shape;126;p19"/>
          <p:cNvCxnSpPr>
            <a:stCxn id="125" idx="3"/>
          </p:cNvCxnSpPr>
          <p:nvPr/>
        </p:nvCxnSpPr>
        <p:spPr>
          <a:xfrm>
            <a:off x="2940421" y="2571746"/>
            <a:ext cx="967800" cy="0"/>
          </a:xfrm>
          <a:prstGeom prst="straightConnector1">
            <a:avLst/>
          </a:prstGeom>
          <a:noFill/>
          <a:ln w="19050" cap="flat" cmpd="sng">
            <a:solidFill>
              <a:srgbClr val="FFFFFF"/>
            </a:solidFill>
            <a:prstDash val="solid"/>
            <a:round/>
            <a:headEnd type="none" w="med" len="med"/>
            <a:tailEnd type="none" w="med" len="med"/>
          </a:ln>
        </p:spPr>
      </p:cxnSp>
      <p:sp>
        <p:nvSpPr>
          <p:cNvPr id="127" name="Google Shape;127;p19"/>
          <p:cNvSpPr txBox="1"/>
          <p:nvPr/>
        </p:nvSpPr>
        <p:spPr>
          <a:xfrm>
            <a:off x="2219788" y="2208825"/>
            <a:ext cx="3894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3600">
                <a:latin typeface="Oswald Regular"/>
                <a:ea typeface="Oswald Regular"/>
                <a:cs typeface="Oswald Regular"/>
                <a:sym typeface="Oswald Regular"/>
              </a:rPr>
              <a:t>6</a:t>
            </a:r>
            <a:endParaRPr sz="3600">
              <a:latin typeface="Oswald Regular"/>
              <a:ea typeface="Oswald Regular"/>
              <a:cs typeface="Oswald Regular"/>
              <a:sym typeface="Oswald Regul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p:nvPr/>
        </p:nvSpPr>
        <p:spPr>
          <a:xfrm>
            <a:off x="576750" y="1379700"/>
            <a:ext cx="8001000" cy="3378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zh-TW" sz="1800">
                <a:solidFill>
                  <a:srgbClr val="595959"/>
                </a:solidFill>
                <a:latin typeface="Microsoft JhengHei"/>
                <a:ea typeface="Microsoft JhengHei"/>
                <a:cs typeface="Microsoft JhengHei"/>
                <a:sym typeface="Microsoft JhengHei"/>
              </a:rPr>
              <a:t>( 如：解決公共事務問題或自主辦理活動或商圈內部以手機通訊軟體群組聯繫及時解決商圈問題 )</a:t>
            </a:r>
            <a:endParaRPr sz="1800">
              <a:solidFill>
                <a:srgbClr val="595959"/>
              </a:solidFill>
              <a:latin typeface="Microsoft JhengHei"/>
              <a:ea typeface="Microsoft JhengHei"/>
              <a:cs typeface="Microsoft JhengHei"/>
              <a:sym typeface="Microsoft JhengHei"/>
            </a:endParaRPr>
          </a:p>
          <a:p>
            <a:pPr marL="0" lvl="0" indent="0" algn="l" rtl="0">
              <a:lnSpc>
                <a:spcPct val="115000"/>
              </a:lnSpc>
              <a:spcBef>
                <a:spcPts val="1600"/>
              </a:spcBef>
              <a:spcAft>
                <a:spcPts val="1600"/>
              </a:spcAft>
              <a:buNone/>
            </a:pPr>
            <a:r>
              <a:rPr lang="zh-TW" sz="1800">
                <a:solidFill>
                  <a:srgbClr val="595959"/>
                </a:solidFill>
                <a:latin typeface="Microsoft JhengHei"/>
                <a:ea typeface="Microsoft JhengHei"/>
                <a:cs typeface="Microsoft JhengHei"/>
                <a:sym typeface="Microsoft JhengHei"/>
              </a:rPr>
              <a:t>( 請提供書面資料或照片 )</a:t>
            </a:r>
            <a:endParaRPr sz="1800">
              <a:solidFill>
                <a:srgbClr val="595959"/>
              </a:solidFill>
              <a:latin typeface="Microsoft JhengHei"/>
              <a:ea typeface="Microsoft JhengHei"/>
              <a:cs typeface="Microsoft JhengHei"/>
              <a:sym typeface="Microsoft JhengHei"/>
            </a:endParaRPr>
          </a:p>
        </p:txBody>
      </p:sp>
      <p:sp>
        <p:nvSpPr>
          <p:cNvPr id="133" name="Google Shape;133;p20"/>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0"/>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5" name="Google Shape;135;p20"/>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136" name="Google Shape;136;p20"/>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6-1</a:t>
            </a:r>
            <a:endParaRPr sz="2500">
              <a:latin typeface="Oswald Regular"/>
              <a:ea typeface="Oswald Regular"/>
              <a:cs typeface="Oswald Regular"/>
              <a:sym typeface="Oswald Regular"/>
            </a:endParaRPr>
          </a:p>
        </p:txBody>
      </p:sp>
      <p:sp>
        <p:nvSpPr>
          <p:cNvPr id="137" name="Google Shape;137;p20"/>
          <p:cNvSpPr/>
          <p:nvPr/>
        </p:nvSpPr>
        <p:spPr>
          <a:xfrm>
            <a:off x="1627950" y="252100"/>
            <a:ext cx="26658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0"/>
          <p:cNvSpPr txBox="1"/>
          <p:nvPr/>
        </p:nvSpPr>
        <p:spPr>
          <a:xfrm>
            <a:off x="1737675" y="252100"/>
            <a:ext cx="25560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管委會推動商圈運作案例</a:t>
            </a:r>
            <a:endParaRPr sz="1600" b="1">
              <a:latin typeface="Microsoft JhengHei"/>
              <a:ea typeface="Microsoft JhengHei"/>
              <a:cs typeface="Microsoft JhengHei"/>
              <a:sym typeface="Microsoft JhengHe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1"/>
          <p:cNvSpPr/>
          <p:nvPr/>
        </p:nvSpPr>
        <p:spPr>
          <a:xfrm>
            <a:off x="291875" y="157600"/>
            <a:ext cx="949200" cy="596100"/>
          </a:xfrm>
          <a:prstGeom prst="roundRect">
            <a:avLst>
              <a:gd name="adj" fmla="val 50000"/>
            </a:avLst>
          </a:prstGeom>
          <a:solidFill>
            <a:srgbClr val="FFFFFF">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1"/>
          <p:cNvSpPr/>
          <p:nvPr/>
        </p:nvSpPr>
        <p:spPr>
          <a:xfrm>
            <a:off x="383477" y="252100"/>
            <a:ext cx="7659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5" name="Google Shape;145;p21"/>
          <p:cNvCxnSpPr/>
          <p:nvPr/>
        </p:nvCxnSpPr>
        <p:spPr>
          <a:xfrm>
            <a:off x="1103544" y="455650"/>
            <a:ext cx="524400" cy="0"/>
          </a:xfrm>
          <a:prstGeom prst="straightConnector1">
            <a:avLst/>
          </a:prstGeom>
          <a:noFill/>
          <a:ln w="19050" cap="flat" cmpd="sng">
            <a:solidFill>
              <a:srgbClr val="FFFFFF"/>
            </a:solidFill>
            <a:prstDash val="solid"/>
            <a:round/>
            <a:headEnd type="none" w="med" len="med"/>
            <a:tailEnd type="none" w="med" len="med"/>
          </a:ln>
        </p:spPr>
      </p:cxnSp>
      <p:sp>
        <p:nvSpPr>
          <p:cNvPr id="146" name="Google Shape;146;p21"/>
          <p:cNvSpPr txBox="1"/>
          <p:nvPr/>
        </p:nvSpPr>
        <p:spPr>
          <a:xfrm>
            <a:off x="474400" y="197200"/>
            <a:ext cx="714000" cy="41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zh-TW" sz="2500">
                <a:latin typeface="Oswald Regular"/>
                <a:ea typeface="Oswald Regular"/>
                <a:cs typeface="Oswald Regular"/>
                <a:sym typeface="Oswald Regular"/>
              </a:rPr>
              <a:t>6-2</a:t>
            </a:r>
            <a:endParaRPr sz="2500">
              <a:latin typeface="Oswald Regular"/>
              <a:ea typeface="Oswald Regular"/>
              <a:cs typeface="Oswald Regular"/>
              <a:sym typeface="Oswald Regular"/>
            </a:endParaRPr>
          </a:p>
        </p:txBody>
      </p:sp>
      <p:sp>
        <p:nvSpPr>
          <p:cNvPr id="147" name="Google Shape;147;p21"/>
          <p:cNvSpPr/>
          <p:nvPr/>
        </p:nvSpPr>
        <p:spPr>
          <a:xfrm>
            <a:off x="1627950" y="252100"/>
            <a:ext cx="1683300" cy="407100"/>
          </a:xfrm>
          <a:prstGeom prst="roundRect">
            <a:avLst>
              <a:gd name="adj" fmla="val 50000"/>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1"/>
          <p:cNvSpPr txBox="1"/>
          <p:nvPr/>
        </p:nvSpPr>
        <p:spPr>
          <a:xfrm>
            <a:off x="1737675" y="252100"/>
            <a:ext cx="1772400" cy="407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zh-TW" sz="1600" b="1">
                <a:solidFill>
                  <a:schemeClr val="dk1"/>
                </a:solidFill>
                <a:latin typeface="Microsoft JhengHei"/>
                <a:ea typeface="Microsoft JhengHei"/>
                <a:cs typeface="Microsoft JhengHei"/>
                <a:sym typeface="Microsoft JhengHei"/>
              </a:rPr>
              <a:t>資料分類建檔</a:t>
            </a:r>
            <a:endParaRPr sz="1600" b="1">
              <a:latin typeface="Microsoft JhengHei"/>
              <a:ea typeface="Microsoft JhengHei"/>
              <a:cs typeface="Microsoft JhengHei"/>
              <a:sym typeface="Microsoft JhengHei"/>
            </a:endParaRPr>
          </a:p>
        </p:txBody>
      </p:sp>
      <p:sp>
        <p:nvSpPr>
          <p:cNvPr id="149" name="Google Shape;149;p21"/>
          <p:cNvSpPr txBox="1"/>
          <p:nvPr/>
        </p:nvSpPr>
        <p:spPr>
          <a:xfrm>
            <a:off x="576750" y="1341225"/>
            <a:ext cx="80010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1800">
              <a:solidFill>
                <a:srgbClr val="595959"/>
              </a:solidFill>
            </a:endParaRPr>
          </a:p>
        </p:txBody>
      </p:sp>
      <p:sp>
        <p:nvSpPr>
          <p:cNvPr id="9" name="Google Shape;63;p14"/>
          <p:cNvSpPr txBox="1"/>
          <p:nvPr/>
        </p:nvSpPr>
        <p:spPr>
          <a:xfrm>
            <a:off x="2419508" y="2716650"/>
            <a:ext cx="4853626" cy="407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zh-TW" altLang="en-US" sz="1200" b="1" dirty="0" smtClean="0">
                <a:latin typeface="Microsoft JhengHei"/>
                <a:ea typeface="Microsoft JhengHei"/>
                <a:cs typeface="Microsoft JhengHei"/>
                <a:sym typeface="Microsoft JhengHei"/>
              </a:rPr>
              <a:t>（請依各項目提供照片或佐證資料）</a:t>
            </a:r>
            <a:endParaRPr sz="1200" b="1" dirty="0">
              <a:latin typeface="Microsoft JhengHei"/>
              <a:ea typeface="Microsoft JhengHei"/>
              <a:cs typeface="Microsoft JhengHei"/>
              <a:sym typeface="Microsoft JhengHe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1147</Words>
  <Application>Microsoft Office PowerPoint</Application>
  <PresentationFormat>如螢幕大小 (16:9)</PresentationFormat>
  <Paragraphs>142</Paragraphs>
  <Slides>45</Slides>
  <Notes>45</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45</vt:i4>
      </vt:variant>
    </vt:vector>
  </HeadingPairs>
  <TitlesOfParts>
    <vt:vector size="49" baseType="lpstr">
      <vt:lpstr>Microsoft JhengHei</vt:lpstr>
      <vt:lpstr>Oswald Regular</vt:lpstr>
      <vt:lpstr>Arial</vt:lpstr>
      <vt:lpstr>Simple Light</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cp:lastModifiedBy>user</cp:lastModifiedBy>
  <cp:revision>2</cp:revision>
  <dcterms:modified xsi:type="dcterms:W3CDTF">2020-09-15T02:06:42Z</dcterms:modified>
</cp:coreProperties>
</file>