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57" r:id="rId4"/>
    <p:sldId id="258" r:id="rId5"/>
    <p:sldId id="262" r:id="rId6"/>
    <p:sldId id="264" r:id="rId7"/>
    <p:sldId id="287" r:id="rId8"/>
    <p:sldId id="288" r:id="rId9"/>
    <p:sldId id="281" r:id="rId10"/>
    <p:sldId id="289" r:id="rId11"/>
    <p:sldId id="263" r:id="rId12"/>
    <p:sldId id="282" r:id="rId13"/>
    <p:sldId id="284" r:id="rId14"/>
    <p:sldId id="285" r:id="rId15"/>
    <p:sldId id="286" r:id="rId16"/>
    <p:sldId id="265" r:id="rId17"/>
    <p:sldId id="266" r:id="rId18"/>
    <p:sldId id="268" r:id="rId19"/>
    <p:sldId id="267" r:id="rId20"/>
    <p:sldId id="269" r:id="rId21"/>
    <p:sldId id="270" r:id="rId22"/>
    <p:sldId id="261" r:id="rId2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5815"/>
    <a:srgbClr val="FEFEFE"/>
    <a:srgbClr val="3333FF"/>
    <a:srgbClr val="ED7D31"/>
    <a:srgbClr val="A9D18E"/>
    <a:srgbClr val="E8F4F0"/>
    <a:srgbClr val="CFE9E1"/>
    <a:srgbClr val="71BEBF"/>
    <a:srgbClr val="81B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026" autoAdjust="0"/>
  </p:normalViewPr>
  <p:slideViewPr>
    <p:cSldViewPr snapToGrid="0">
      <p:cViewPr varScale="1">
        <p:scale>
          <a:sx n="79" d="100"/>
          <a:sy n="79" d="100"/>
        </p:scale>
        <p:origin x="152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6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7F13C-5D5B-4711-ACE4-AF02CF2D327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C3C5788C-5B34-4A29-877B-B7E24C81A740}">
      <dgm:prSet phldrT="[文字]" custT="1"/>
      <dgm:spPr/>
      <dgm:t>
        <a:bodyPr/>
        <a:lstStyle/>
        <a:p>
          <a:pPr algn="l"/>
          <a:r>
            <a:rPr lang="zh-TW" altLang="en-US" sz="2400" b="1" dirty="0"/>
            <a:t>計畫管考作業流程</a:t>
          </a:r>
        </a:p>
      </dgm:t>
    </dgm:pt>
    <dgm:pt modelId="{06E556B6-A846-457D-9BD0-72C44603F534}" type="parTrans" cxnId="{BD433FAF-1000-4950-964F-142A1B5BFD2E}">
      <dgm:prSet/>
      <dgm:spPr/>
      <dgm:t>
        <a:bodyPr/>
        <a:lstStyle/>
        <a:p>
          <a:endParaRPr lang="zh-TW" altLang="en-US" sz="2400" b="1"/>
        </a:p>
      </dgm:t>
    </dgm:pt>
    <dgm:pt modelId="{47C493BE-8E03-49F4-838E-E9B712001F69}" type="sibTrans" cxnId="{BD433FAF-1000-4950-964F-142A1B5BFD2E}">
      <dgm:prSet/>
      <dgm:spPr/>
      <dgm:t>
        <a:bodyPr/>
        <a:lstStyle/>
        <a:p>
          <a:endParaRPr lang="zh-TW" altLang="en-US" sz="2400" b="1"/>
        </a:p>
      </dgm:t>
    </dgm:pt>
    <dgm:pt modelId="{7C6F4D8D-DE53-4807-B3B7-2D709F2CEDEC}">
      <dgm:prSet phldrT="[文字]" custT="1"/>
      <dgm:spPr/>
      <dgm:t>
        <a:bodyPr/>
        <a:lstStyle/>
        <a:p>
          <a:r>
            <a:rPr lang="zh-TW" altLang="en-US" sz="2400" b="1" dirty="0"/>
            <a:t>計畫簽約與第一期款請款作業</a:t>
          </a:r>
        </a:p>
      </dgm:t>
    </dgm:pt>
    <dgm:pt modelId="{1EDC079A-4020-46BD-A5DB-1204B183BDBA}" type="parTrans" cxnId="{DEEC092A-5B64-4E02-95EB-E4C2DC29B098}">
      <dgm:prSet/>
      <dgm:spPr/>
      <dgm:t>
        <a:bodyPr/>
        <a:lstStyle/>
        <a:p>
          <a:endParaRPr lang="zh-TW" altLang="en-US" sz="2400" b="1"/>
        </a:p>
      </dgm:t>
    </dgm:pt>
    <dgm:pt modelId="{D8E6D7A7-3A39-4885-8075-A86DEDCB737E}" type="sibTrans" cxnId="{DEEC092A-5B64-4E02-95EB-E4C2DC29B098}">
      <dgm:prSet/>
      <dgm:spPr/>
      <dgm:t>
        <a:bodyPr/>
        <a:lstStyle/>
        <a:p>
          <a:endParaRPr lang="zh-TW" altLang="en-US" sz="2400" b="1"/>
        </a:p>
      </dgm:t>
    </dgm:pt>
    <dgm:pt modelId="{C0E2D8BA-ACA0-4B13-92B1-0AA700A7B205}" type="pres">
      <dgm:prSet presAssocID="{C397F13C-5D5B-4711-ACE4-AF02CF2D3274}" presName="linear" presStyleCnt="0">
        <dgm:presLayoutVars>
          <dgm:dir/>
          <dgm:animLvl val="lvl"/>
          <dgm:resizeHandles val="exact"/>
        </dgm:presLayoutVars>
      </dgm:prSet>
      <dgm:spPr/>
    </dgm:pt>
    <dgm:pt modelId="{ACD25799-CCC7-4217-8ABD-B78147101029}" type="pres">
      <dgm:prSet presAssocID="{C3C5788C-5B34-4A29-877B-B7E24C81A740}" presName="parentLin" presStyleCnt="0"/>
      <dgm:spPr/>
    </dgm:pt>
    <dgm:pt modelId="{5006402C-1A24-431D-BCBF-C5A12CE80D6B}" type="pres">
      <dgm:prSet presAssocID="{C3C5788C-5B34-4A29-877B-B7E24C81A740}" presName="parentLeftMargin" presStyleLbl="node1" presStyleIdx="0" presStyleCnt="2"/>
      <dgm:spPr/>
    </dgm:pt>
    <dgm:pt modelId="{360B4C7A-F7E2-438D-874D-4A2C48B48CC3}" type="pres">
      <dgm:prSet presAssocID="{C3C5788C-5B34-4A29-877B-B7E24C81A7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13C0FA-A3E5-40DB-8B70-497256415D8A}" type="pres">
      <dgm:prSet presAssocID="{C3C5788C-5B34-4A29-877B-B7E24C81A740}" presName="negativeSpace" presStyleCnt="0"/>
      <dgm:spPr/>
    </dgm:pt>
    <dgm:pt modelId="{FD7147F9-9549-44A9-9477-5C9B01C6ECC9}" type="pres">
      <dgm:prSet presAssocID="{C3C5788C-5B34-4A29-877B-B7E24C81A740}" presName="childText" presStyleLbl="conFgAcc1" presStyleIdx="0" presStyleCnt="2" custScaleX="7259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</dgm:spPr>
    </dgm:pt>
    <dgm:pt modelId="{36E1D270-63BB-474F-B91F-5258F9EBAAF1}" type="pres">
      <dgm:prSet presAssocID="{47C493BE-8E03-49F4-838E-E9B712001F69}" presName="spaceBetweenRectangles" presStyleCnt="0"/>
      <dgm:spPr/>
    </dgm:pt>
    <dgm:pt modelId="{7922ED47-025E-46F8-A377-B360A7BA5E37}" type="pres">
      <dgm:prSet presAssocID="{7C6F4D8D-DE53-4807-B3B7-2D709F2CEDEC}" presName="parentLin" presStyleCnt="0"/>
      <dgm:spPr/>
    </dgm:pt>
    <dgm:pt modelId="{3CFC5C13-BA71-44EB-8442-29C54CBBD51E}" type="pres">
      <dgm:prSet presAssocID="{7C6F4D8D-DE53-4807-B3B7-2D709F2CEDEC}" presName="parentLeftMargin" presStyleLbl="node1" presStyleIdx="0" presStyleCnt="2"/>
      <dgm:spPr/>
    </dgm:pt>
    <dgm:pt modelId="{94FAB6AB-0269-4614-A981-7E4304D035DA}" type="pres">
      <dgm:prSet presAssocID="{7C6F4D8D-DE53-4807-B3B7-2D709F2CED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342F28-5C87-48F2-911A-942A4334D4C3}" type="pres">
      <dgm:prSet presAssocID="{7C6F4D8D-DE53-4807-B3B7-2D709F2CEDEC}" presName="negativeSpace" presStyleCnt="0"/>
      <dgm:spPr/>
    </dgm:pt>
    <dgm:pt modelId="{EDB93967-ACB8-4E4A-AC0A-3C25EAFCE5AA}" type="pres">
      <dgm:prSet presAssocID="{7C6F4D8D-DE53-4807-B3B7-2D709F2CEDEC}" presName="childText" presStyleLbl="conFgAcc1" presStyleIdx="1" presStyleCnt="2" custScaleX="7259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</dgm:spPr>
    </dgm:pt>
  </dgm:ptLst>
  <dgm:cxnLst>
    <dgm:cxn modelId="{7EA3BF04-F935-4FD0-946B-EFEFEF20DEB3}" type="presOf" srcId="{7C6F4D8D-DE53-4807-B3B7-2D709F2CEDEC}" destId="{94FAB6AB-0269-4614-A981-7E4304D035DA}" srcOrd="1" destOrd="0" presId="urn:microsoft.com/office/officeart/2005/8/layout/list1"/>
    <dgm:cxn modelId="{DFE7791F-0D59-4012-B763-AB7F99842944}" type="presOf" srcId="{C397F13C-5D5B-4711-ACE4-AF02CF2D3274}" destId="{C0E2D8BA-ACA0-4B13-92B1-0AA700A7B205}" srcOrd="0" destOrd="0" presId="urn:microsoft.com/office/officeart/2005/8/layout/list1"/>
    <dgm:cxn modelId="{9174CA20-6C54-4EE6-B870-7518D6C2E814}" type="presOf" srcId="{7C6F4D8D-DE53-4807-B3B7-2D709F2CEDEC}" destId="{3CFC5C13-BA71-44EB-8442-29C54CBBD51E}" srcOrd="0" destOrd="0" presId="urn:microsoft.com/office/officeart/2005/8/layout/list1"/>
    <dgm:cxn modelId="{DEEC092A-5B64-4E02-95EB-E4C2DC29B098}" srcId="{C397F13C-5D5B-4711-ACE4-AF02CF2D3274}" destId="{7C6F4D8D-DE53-4807-B3B7-2D709F2CEDEC}" srcOrd="1" destOrd="0" parTransId="{1EDC079A-4020-46BD-A5DB-1204B183BDBA}" sibTransId="{D8E6D7A7-3A39-4885-8075-A86DEDCB737E}"/>
    <dgm:cxn modelId="{982EB3A5-2AA5-4A9D-A634-9365A60B45E7}" type="presOf" srcId="{C3C5788C-5B34-4A29-877B-B7E24C81A740}" destId="{360B4C7A-F7E2-438D-874D-4A2C48B48CC3}" srcOrd="1" destOrd="0" presId="urn:microsoft.com/office/officeart/2005/8/layout/list1"/>
    <dgm:cxn modelId="{BD433FAF-1000-4950-964F-142A1B5BFD2E}" srcId="{C397F13C-5D5B-4711-ACE4-AF02CF2D3274}" destId="{C3C5788C-5B34-4A29-877B-B7E24C81A740}" srcOrd="0" destOrd="0" parTransId="{06E556B6-A846-457D-9BD0-72C44603F534}" sibTransId="{47C493BE-8E03-49F4-838E-E9B712001F69}"/>
    <dgm:cxn modelId="{3DBB89EA-A189-4692-B5C8-F8B61CF507AD}" type="presOf" srcId="{C3C5788C-5B34-4A29-877B-B7E24C81A740}" destId="{5006402C-1A24-431D-BCBF-C5A12CE80D6B}" srcOrd="0" destOrd="0" presId="urn:microsoft.com/office/officeart/2005/8/layout/list1"/>
    <dgm:cxn modelId="{46B3F966-949A-42AE-B9E3-FD78FD78579C}" type="presParOf" srcId="{C0E2D8BA-ACA0-4B13-92B1-0AA700A7B205}" destId="{ACD25799-CCC7-4217-8ABD-B78147101029}" srcOrd="0" destOrd="0" presId="urn:microsoft.com/office/officeart/2005/8/layout/list1"/>
    <dgm:cxn modelId="{D37EE8EF-BA16-483C-85BA-E31D84F3D6C8}" type="presParOf" srcId="{ACD25799-CCC7-4217-8ABD-B78147101029}" destId="{5006402C-1A24-431D-BCBF-C5A12CE80D6B}" srcOrd="0" destOrd="0" presId="urn:microsoft.com/office/officeart/2005/8/layout/list1"/>
    <dgm:cxn modelId="{1D3DFBA4-C0EB-44D4-9418-F3CDD67A033E}" type="presParOf" srcId="{ACD25799-CCC7-4217-8ABD-B78147101029}" destId="{360B4C7A-F7E2-438D-874D-4A2C48B48CC3}" srcOrd="1" destOrd="0" presId="urn:microsoft.com/office/officeart/2005/8/layout/list1"/>
    <dgm:cxn modelId="{4CC1E7DB-CBD1-43DE-A5E8-72C746710B26}" type="presParOf" srcId="{C0E2D8BA-ACA0-4B13-92B1-0AA700A7B205}" destId="{D713C0FA-A3E5-40DB-8B70-497256415D8A}" srcOrd="1" destOrd="0" presId="urn:microsoft.com/office/officeart/2005/8/layout/list1"/>
    <dgm:cxn modelId="{2D401875-8AD5-43D6-AFF4-23F43C95AAF0}" type="presParOf" srcId="{C0E2D8BA-ACA0-4B13-92B1-0AA700A7B205}" destId="{FD7147F9-9549-44A9-9477-5C9B01C6ECC9}" srcOrd="2" destOrd="0" presId="urn:microsoft.com/office/officeart/2005/8/layout/list1"/>
    <dgm:cxn modelId="{A162A755-9C2E-4AE2-B504-B4B40B2249F3}" type="presParOf" srcId="{C0E2D8BA-ACA0-4B13-92B1-0AA700A7B205}" destId="{36E1D270-63BB-474F-B91F-5258F9EBAAF1}" srcOrd="3" destOrd="0" presId="urn:microsoft.com/office/officeart/2005/8/layout/list1"/>
    <dgm:cxn modelId="{F84EA979-256C-4F28-8CCA-364C05E83307}" type="presParOf" srcId="{C0E2D8BA-ACA0-4B13-92B1-0AA700A7B205}" destId="{7922ED47-025E-46F8-A377-B360A7BA5E37}" srcOrd="4" destOrd="0" presId="urn:microsoft.com/office/officeart/2005/8/layout/list1"/>
    <dgm:cxn modelId="{F94B4C6C-A8E1-46F9-84F6-696E42B7FC96}" type="presParOf" srcId="{7922ED47-025E-46F8-A377-B360A7BA5E37}" destId="{3CFC5C13-BA71-44EB-8442-29C54CBBD51E}" srcOrd="0" destOrd="0" presId="urn:microsoft.com/office/officeart/2005/8/layout/list1"/>
    <dgm:cxn modelId="{CEFFD739-0E46-4678-87D3-EF8626017A96}" type="presParOf" srcId="{7922ED47-025E-46F8-A377-B360A7BA5E37}" destId="{94FAB6AB-0269-4614-A981-7E4304D035DA}" srcOrd="1" destOrd="0" presId="urn:microsoft.com/office/officeart/2005/8/layout/list1"/>
    <dgm:cxn modelId="{3A4C1FBF-5B37-4DA3-ACC3-CDFF3E784D7C}" type="presParOf" srcId="{C0E2D8BA-ACA0-4B13-92B1-0AA700A7B205}" destId="{D1342F28-5C87-48F2-911A-942A4334D4C3}" srcOrd="5" destOrd="0" presId="urn:microsoft.com/office/officeart/2005/8/layout/list1"/>
    <dgm:cxn modelId="{3834546B-00D7-4725-9337-4957FA9A2D1F}" type="presParOf" srcId="{C0E2D8BA-ACA0-4B13-92B1-0AA700A7B205}" destId="{EDB93967-ACB8-4E4A-AC0A-3C25EAFCE5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047D1-124F-45D8-A272-3DFABBC85FE7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65D1C495-B02A-45ED-BD9C-1591C6ADF4DC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</a:rPr>
            <a:t>計畫簽約請領第一期款</a:t>
          </a:r>
          <a:r>
            <a:rPr lang="en-US" altLang="zh-TW" sz="2000" b="1" dirty="0">
              <a:solidFill>
                <a:schemeClr val="tx1"/>
              </a:solidFill>
            </a:rPr>
            <a:t>(</a:t>
          </a:r>
          <a:r>
            <a:rPr lang="zh-TW" altLang="en-US" sz="2000" b="1" dirty="0">
              <a:solidFill>
                <a:schemeClr val="tx1"/>
              </a:solidFill>
            </a:rPr>
            <a:t>市府</a:t>
          </a:r>
          <a:r>
            <a:rPr lang="en-US" altLang="zh-TW" sz="2000" b="1" dirty="0">
              <a:solidFill>
                <a:schemeClr val="tx1"/>
              </a:solidFill>
            </a:rPr>
            <a:t>)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35CBC681-72CE-4017-BDB4-F97C95432BC4}" type="parTrans" cxnId="{B28E6BEC-94DC-40B2-ACD1-BC7BB9AFC77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64859521-764B-4C3D-A2D8-F82E8C51EEB1}" type="sibTrans" cxnId="{B28E6BEC-94DC-40B2-ACD1-BC7BB9AFC77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A68EA09E-134F-420E-8D7E-8C2A788E6247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</a:rPr>
            <a:t>期中審查</a:t>
          </a:r>
          <a:r>
            <a:rPr lang="en-US" altLang="zh-TW" sz="2000" b="1" dirty="0">
              <a:solidFill>
                <a:schemeClr val="tx1"/>
              </a:solidFill>
            </a:rPr>
            <a:t>(</a:t>
          </a:r>
          <a:r>
            <a:rPr lang="zh-TW" altLang="en-US" sz="2000" b="1" dirty="0">
              <a:solidFill>
                <a:schemeClr val="tx1"/>
              </a:solidFill>
            </a:rPr>
            <a:t>會計輔導</a:t>
          </a:r>
          <a:r>
            <a:rPr lang="zh-TW" altLang="en-US" sz="2000" b="1" dirty="0">
              <a:solidFill>
                <a:srgbClr val="FF0000"/>
              </a:solidFill>
            </a:rPr>
            <a:t>會議</a:t>
          </a:r>
          <a:r>
            <a:rPr lang="en-US" altLang="zh-TW" sz="2000" b="1" dirty="0">
              <a:solidFill>
                <a:schemeClr val="tx1"/>
              </a:solidFill>
            </a:rPr>
            <a:t>+</a:t>
          </a:r>
          <a:r>
            <a:rPr lang="zh-TW" altLang="en-US" sz="2000" b="1" dirty="0">
              <a:solidFill>
                <a:srgbClr val="FF0000"/>
              </a:solidFill>
            </a:rPr>
            <a:t>實地</a:t>
          </a:r>
          <a:r>
            <a:rPr lang="zh-TW" altLang="en-US" sz="2000" b="1" dirty="0">
              <a:solidFill>
                <a:schemeClr val="tx1"/>
              </a:solidFill>
            </a:rPr>
            <a:t>審查</a:t>
          </a:r>
          <a:r>
            <a:rPr lang="en-US" altLang="zh-TW" sz="2000" b="1" dirty="0">
              <a:solidFill>
                <a:schemeClr val="tx1"/>
              </a:solidFill>
            </a:rPr>
            <a:t>)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A47AAB62-61E8-4B52-B67E-332D7B70A9D9}" type="parTrans" cxnId="{D2E59F0A-F24D-4420-8E69-109EFEA6AB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0746FB40-C70C-4399-8B93-904F534B4ED1}" type="sibTrans" cxnId="{D2E59F0A-F24D-4420-8E69-109EFEA6ABC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7F06F1B0-769C-42A8-AA1E-5F16DD2565B9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</a:rPr>
            <a:t>期末審查</a:t>
          </a:r>
          <a:r>
            <a:rPr lang="en-US" altLang="zh-TW" sz="2000" b="1" dirty="0">
              <a:solidFill>
                <a:schemeClr val="tx1"/>
              </a:solidFill>
            </a:rPr>
            <a:t>(</a:t>
          </a:r>
          <a:r>
            <a:rPr lang="zh-TW" altLang="en-US" sz="2000" b="1" dirty="0">
              <a:solidFill>
                <a:srgbClr val="FF0000"/>
              </a:solidFill>
            </a:rPr>
            <a:t>簡報</a:t>
          </a:r>
          <a:r>
            <a:rPr lang="zh-TW" altLang="en-US" sz="2000" b="1" dirty="0">
              <a:solidFill>
                <a:schemeClr val="tx1"/>
              </a:solidFill>
            </a:rPr>
            <a:t>審查</a:t>
          </a:r>
          <a:r>
            <a:rPr lang="en-US" altLang="zh-TW" sz="2000" b="1" dirty="0">
              <a:solidFill>
                <a:schemeClr val="tx1"/>
              </a:solidFill>
            </a:rPr>
            <a:t>+</a:t>
          </a:r>
          <a:r>
            <a:rPr lang="zh-TW" altLang="en-US" sz="2000" b="1" dirty="0">
              <a:solidFill>
                <a:schemeClr val="tx1"/>
              </a:solidFill>
            </a:rPr>
            <a:t>會計</a:t>
          </a:r>
          <a:r>
            <a:rPr lang="zh-TW" altLang="en-US" sz="2000" b="1" dirty="0">
              <a:solidFill>
                <a:srgbClr val="FF0000"/>
              </a:solidFill>
            </a:rPr>
            <a:t>書面</a:t>
          </a:r>
          <a:r>
            <a:rPr lang="zh-TW" altLang="en-US" sz="2000" b="1" dirty="0">
              <a:solidFill>
                <a:schemeClr val="tx1"/>
              </a:solidFill>
            </a:rPr>
            <a:t>查核</a:t>
          </a:r>
          <a:r>
            <a:rPr lang="en-US" altLang="zh-TW" sz="2000" b="1" dirty="0">
              <a:solidFill>
                <a:schemeClr val="tx1"/>
              </a:solidFill>
            </a:rPr>
            <a:t>)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C6C3A9C5-301B-4A9F-B2A6-E9585CA21573}" type="parTrans" cxnId="{443908C5-7D12-4B20-85DD-6ADB8C6491F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CD18CB91-EB6F-4C1F-B454-63609B563CDA}" type="sibTrans" cxnId="{443908C5-7D12-4B20-85DD-6ADB8C6491F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44AF44F4-A096-4FD5-9725-86198BD0E1B6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</a:rPr>
            <a:t>辦理結案請款作業</a:t>
          </a:r>
        </a:p>
      </dgm:t>
    </dgm:pt>
    <dgm:pt modelId="{782107A4-D032-4FED-8015-7E027522C125}" type="parTrans" cxnId="{93038AF3-3E11-462E-9C01-F89560DF763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893CC372-4CE8-4AE3-9BB2-2AF3434EF520}" type="sibTrans" cxnId="{93038AF3-3E11-462E-9C01-F89560DF763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A7B747F7-AFC2-41B5-B241-412B272F2BDC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</a:rPr>
            <a:t>成效追蹤</a:t>
          </a:r>
        </a:p>
      </dgm:t>
    </dgm:pt>
    <dgm:pt modelId="{61D30C3B-7356-4823-9781-9F993E9198B0}" type="parTrans" cxnId="{AED6D480-12C0-43E0-8A26-863457DB19F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19082DC4-FC93-4860-B308-2CFCA768D4A6}" type="sibTrans" cxnId="{AED6D480-12C0-43E0-8A26-863457DB19F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solidFill>
              <a:schemeClr val="tx1"/>
            </a:solidFill>
          </a:endParaRPr>
        </a:p>
      </dgm:t>
    </dgm:pt>
    <dgm:pt modelId="{55A77716-0E0F-4F2D-95D1-0CAA15B5C9FB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</a:rPr>
            <a:t>計畫簽約前準備作業</a:t>
          </a:r>
          <a:r>
            <a:rPr lang="en-US" altLang="zh-TW" sz="2000" b="1" dirty="0">
              <a:solidFill>
                <a:schemeClr val="tx1"/>
              </a:solidFill>
            </a:rPr>
            <a:t>(</a:t>
          </a:r>
          <a:r>
            <a:rPr lang="zh-TW" altLang="en-US" sz="2000" b="1" dirty="0">
              <a:solidFill>
                <a:schemeClr val="tx1"/>
              </a:solidFill>
            </a:rPr>
            <a:t>業者</a:t>
          </a:r>
          <a:r>
            <a:rPr lang="en-US" altLang="zh-TW" sz="2000" b="1" dirty="0">
              <a:solidFill>
                <a:schemeClr val="tx1"/>
              </a:solidFill>
            </a:rPr>
            <a:t>)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EBA72EB8-1384-4EB1-B9E0-E91C84BA93D8}" type="parTrans" cxnId="{4ED6C482-B805-41AE-97B0-4D9C4FACE819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8C99BE81-62B8-4167-819C-F45ED9A2E643}" type="sibTrans" cxnId="{4ED6C482-B805-41AE-97B0-4D9C4FACE81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FB608983-AA9D-45BD-B933-D2C44001B032}" type="pres">
      <dgm:prSet presAssocID="{169047D1-124F-45D8-A272-3DFABBC85FE7}" presName="linearFlow" presStyleCnt="0">
        <dgm:presLayoutVars>
          <dgm:resizeHandles val="exact"/>
        </dgm:presLayoutVars>
      </dgm:prSet>
      <dgm:spPr/>
    </dgm:pt>
    <dgm:pt modelId="{2277AE9A-440D-4382-BF17-DBC40160912A}" type="pres">
      <dgm:prSet presAssocID="{55A77716-0E0F-4F2D-95D1-0CAA15B5C9FB}" presName="node" presStyleLbl="node1" presStyleIdx="0" presStyleCnt="6" custScaleX="272103">
        <dgm:presLayoutVars>
          <dgm:bulletEnabled val="1"/>
        </dgm:presLayoutVars>
      </dgm:prSet>
      <dgm:spPr/>
    </dgm:pt>
    <dgm:pt modelId="{E31BED48-BA39-4D75-87F0-94A490AB7B91}" type="pres">
      <dgm:prSet presAssocID="{8C99BE81-62B8-4167-819C-F45ED9A2E643}" presName="sibTrans" presStyleLbl="sibTrans2D1" presStyleIdx="0" presStyleCnt="5"/>
      <dgm:spPr/>
    </dgm:pt>
    <dgm:pt modelId="{C2110674-8109-4378-94E6-8848A03EF3A4}" type="pres">
      <dgm:prSet presAssocID="{8C99BE81-62B8-4167-819C-F45ED9A2E643}" presName="connectorText" presStyleLbl="sibTrans2D1" presStyleIdx="0" presStyleCnt="5"/>
      <dgm:spPr/>
    </dgm:pt>
    <dgm:pt modelId="{FD5E5CD7-B540-41A8-8BF2-B7CD93DF7513}" type="pres">
      <dgm:prSet presAssocID="{65D1C495-B02A-45ED-BD9C-1591C6ADF4DC}" presName="node" presStyleLbl="node1" presStyleIdx="1" presStyleCnt="6" custScaleX="272103">
        <dgm:presLayoutVars>
          <dgm:bulletEnabled val="1"/>
        </dgm:presLayoutVars>
      </dgm:prSet>
      <dgm:spPr/>
    </dgm:pt>
    <dgm:pt modelId="{AF14237F-135C-4F19-AF61-5C6B98490540}" type="pres">
      <dgm:prSet presAssocID="{64859521-764B-4C3D-A2D8-F82E8C51EEB1}" presName="sibTrans" presStyleLbl="sibTrans2D1" presStyleIdx="1" presStyleCnt="5"/>
      <dgm:spPr/>
    </dgm:pt>
    <dgm:pt modelId="{521C321F-E50B-469D-8149-D293EB5996EE}" type="pres">
      <dgm:prSet presAssocID="{64859521-764B-4C3D-A2D8-F82E8C51EEB1}" presName="connectorText" presStyleLbl="sibTrans2D1" presStyleIdx="1" presStyleCnt="5"/>
      <dgm:spPr/>
    </dgm:pt>
    <dgm:pt modelId="{A5A1694B-A9A6-49C8-A758-5BAE17C66073}" type="pres">
      <dgm:prSet presAssocID="{A68EA09E-134F-420E-8D7E-8C2A788E6247}" presName="node" presStyleLbl="node1" presStyleIdx="2" presStyleCnt="6" custScaleX="272103">
        <dgm:presLayoutVars>
          <dgm:bulletEnabled val="1"/>
        </dgm:presLayoutVars>
      </dgm:prSet>
      <dgm:spPr/>
    </dgm:pt>
    <dgm:pt modelId="{75E3A1EF-1FD0-4C15-9137-5A5E0DC4850A}" type="pres">
      <dgm:prSet presAssocID="{0746FB40-C70C-4399-8B93-904F534B4ED1}" presName="sibTrans" presStyleLbl="sibTrans2D1" presStyleIdx="2" presStyleCnt="5"/>
      <dgm:spPr/>
    </dgm:pt>
    <dgm:pt modelId="{99F646E3-0F10-4521-84A9-B57B4CB4DC8A}" type="pres">
      <dgm:prSet presAssocID="{0746FB40-C70C-4399-8B93-904F534B4ED1}" presName="connectorText" presStyleLbl="sibTrans2D1" presStyleIdx="2" presStyleCnt="5"/>
      <dgm:spPr/>
    </dgm:pt>
    <dgm:pt modelId="{65E5E359-79DC-49C6-A8DB-E1C06657E90E}" type="pres">
      <dgm:prSet presAssocID="{7F06F1B0-769C-42A8-AA1E-5F16DD2565B9}" presName="node" presStyleLbl="node1" presStyleIdx="3" presStyleCnt="6" custScaleX="273556">
        <dgm:presLayoutVars>
          <dgm:bulletEnabled val="1"/>
        </dgm:presLayoutVars>
      </dgm:prSet>
      <dgm:spPr/>
    </dgm:pt>
    <dgm:pt modelId="{823B665C-B6B4-44A3-ABD0-93F02A1FD98A}" type="pres">
      <dgm:prSet presAssocID="{CD18CB91-EB6F-4C1F-B454-63609B563CDA}" presName="sibTrans" presStyleLbl="sibTrans2D1" presStyleIdx="3" presStyleCnt="5"/>
      <dgm:spPr/>
    </dgm:pt>
    <dgm:pt modelId="{41574CFA-1C18-438A-AE19-F11977F7422D}" type="pres">
      <dgm:prSet presAssocID="{CD18CB91-EB6F-4C1F-B454-63609B563CDA}" presName="connectorText" presStyleLbl="sibTrans2D1" presStyleIdx="3" presStyleCnt="5"/>
      <dgm:spPr/>
    </dgm:pt>
    <dgm:pt modelId="{BBE33A6C-C1DF-434C-8596-1276B4803DCF}" type="pres">
      <dgm:prSet presAssocID="{44AF44F4-A096-4FD5-9725-86198BD0E1B6}" presName="node" presStyleLbl="node1" presStyleIdx="4" presStyleCnt="6" custScaleX="272830">
        <dgm:presLayoutVars>
          <dgm:bulletEnabled val="1"/>
        </dgm:presLayoutVars>
      </dgm:prSet>
      <dgm:spPr/>
    </dgm:pt>
    <dgm:pt modelId="{D40C9B74-7945-4DC2-A330-2476A8C2DCB6}" type="pres">
      <dgm:prSet presAssocID="{893CC372-4CE8-4AE3-9BB2-2AF3434EF520}" presName="sibTrans" presStyleLbl="sibTrans2D1" presStyleIdx="4" presStyleCnt="5"/>
      <dgm:spPr/>
    </dgm:pt>
    <dgm:pt modelId="{D9C494C3-7BF9-473B-98DC-0F7470A0378F}" type="pres">
      <dgm:prSet presAssocID="{893CC372-4CE8-4AE3-9BB2-2AF3434EF520}" presName="connectorText" presStyleLbl="sibTrans2D1" presStyleIdx="4" presStyleCnt="5"/>
      <dgm:spPr/>
    </dgm:pt>
    <dgm:pt modelId="{4C579D11-DB3F-4C70-AE65-056AB3287369}" type="pres">
      <dgm:prSet presAssocID="{A7B747F7-AFC2-41B5-B241-412B272F2BDC}" presName="node" presStyleLbl="node1" presStyleIdx="5" presStyleCnt="6" custScaleX="273556">
        <dgm:presLayoutVars>
          <dgm:bulletEnabled val="1"/>
        </dgm:presLayoutVars>
      </dgm:prSet>
      <dgm:spPr/>
    </dgm:pt>
  </dgm:ptLst>
  <dgm:cxnLst>
    <dgm:cxn modelId="{D2E59F0A-F24D-4420-8E69-109EFEA6ABCA}" srcId="{169047D1-124F-45D8-A272-3DFABBC85FE7}" destId="{A68EA09E-134F-420E-8D7E-8C2A788E6247}" srcOrd="2" destOrd="0" parTransId="{A47AAB62-61E8-4B52-B67E-332D7B70A9D9}" sibTransId="{0746FB40-C70C-4399-8B93-904F534B4ED1}"/>
    <dgm:cxn modelId="{25DA330F-5EBB-4FCF-8D34-7D6DA7F01E53}" type="presOf" srcId="{64859521-764B-4C3D-A2D8-F82E8C51EEB1}" destId="{AF14237F-135C-4F19-AF61-5C6B98490540}" srcOrd="0" destOrd="0" presId="urn:microsoft.com/office/officeart/2005/8/layout/process2"/>
    <dgm:cxn modelId="{0A8BCC11-A09F-4239-9E5B-0049FD1C6022}" type="presOf" srcId="{169047D1-124F-45D8-A272-3DFABBC85FE7}" destId="{FB608983-AA9D-45BD-B933-D2C44001B032}" srcOrd="0" destOrd="0" presId="urn:microsoft.com/office/officeart/2005/8/layout/process2"/>
    <dgm:cxn modelId="{A6A39D14-7EDD-474E-BA48-828F40E8FA9B}" type="presOf" srcId="{0746FB40-C70C-4399-8B93-904F534B4ED1}" destId="{99F646E3-0F10-4521-84A9-B57B4CB4DC8A}" srcOrd="1" destOrd="0" presId="urn:microsoft.com/office/officeart/2005/8/layout/process2"/>
    <dgm:cxn modelId="{E3715D21-5BFF-47AE-A7CF-226E71ABCD65}" type="presOf" srcId="{CD18CB91-EB6F-4C1F-B454-63609B563CDA}" destId="{823B665C-B6B4-44A3-ABD0-93F02A1FD98A}" srcOrd="0" destOrd="0" presId="urn:microsoft.com/office/officeart/2005/8/layout/process2"/>
    <dgm:cxn modelId="{4ED2F136-49C4-400C-874E-055FEB552F1E}" type="presOf" srcId="{8C99BE81-62B8-4167-819C-F45ED9A2E643}" destId="{E31BED48-BA39-4D75-87F0-94A490AB7B91}" srcOrd="0" destOrd="0" presId="urn:microsoft.com/office/officeart/2005/8/layout/process2"/>
    <dgm:cxn modelId="{C7B88142-3971-4003-95C4-2CCB8536323F}" type="presOf" srcId="{8C99BE81-62B8-4167-819C-F45ED9A2E643}" destId="{C2110674-8109-4378-94E6-8848A03EF3A4}" srcOrd="1" destOrd="0" presId="urn:microsoft.com/office/officeart/2005/8/layout/process2"/>
    <dgm:cxn modelId="{35CCE34E-F9E4-41E7-8BF9-50148044F4CD}" type="presOf" srcId="{A7B747F7-AFC2-41B5-B241-412B272F2BDC}" destId="{4C579D11-DB3F-4C70-AE65-056AB3287369}" srcOrd="0" destOrd="0" presId="urn:microsoft.com/office/officeart/2005/8/layout/process2"/>
    <dgm:cxn modelId="{96F7996F-5EB4-41BC-86FA-EE1A67A5B9F2}" type="presOf" srcId="{A68EA09E-134F-420E-8D7E-8C2A788E6247}" destId="{A5A1694B-A9A6-49C8-A758-5BAE17C66073}" srcOrd="0" destOrd="0" presId="urn:microsoft.com/office/officeart/2005/8/layout/process2"/>
    <dgm:cxn modelId="{5FDE5871-1323-4EC3-B2CF-E7A22C7520A7}" type="presOf" srcId="{CD18CB91-EB6F-4C1F-B454-63609B563CDA}" destId="{41574CFA-1C18-438A-AE19-F11977F7422D}" srcOrd="1" destOrd="0" presId="urn:microsoft.com/office/officeart/2005/8/layout/process2"/>
    <dgm:cxn modelId="{3F2BA453-9B69-4893-8333-1759F8EE5206}" type="presOf" srcId="{893CC372-4CE8-4AE3-9BB2-2AF3434EF520}" destId="{D40C9B74-7945-4DC2-A330-2476A8C2DCB6}" srcOrd="0" destOrd="0" presId="urn:microsoft.com/office/officeart/2005/8/layout/process2"/>
    <dgm:cxn modelId="{C892A755-44C3-4E5D-8B3A-F5ACD56D82D4}" type="presOf" srcId="{44AF44F4-A096-4FD5-9725-86198BD0E1B6}" destId="{BBE33A6C-C1DF-434C-8596-1276B4803DCF}" srcOrd="0" destOrd="0" presId="urn:microsoft.com/office/officeart/2005/8/layout/process2"/>
    <dgm:cxn modelId="{AED6D480-12C0-43E0-8A26-863457DB19F6}" srcId="{169047D1-124F-45D8-A272-3DFABBC85FE7}" destId="{A7B747F7-AFC2-41B5-B241-412B272F2BDC}" srcOrd="5" destOrd="0" parTransId="{61D30C3B-7356-4823-9781-9F993E9198B0}" sibTransId="{19082DC4-FC93-4860-B308-2CFCA768D4A6}"/>
    <dgm:cxn modelId="{4ED6C482-B805-41AE-97B0-4D9C4FACE819}" srcId="{169047D1-124F-45D8-A272-3DFABBC85FE7}" destId="{55A77716-0E0F-4F2D-95D1-0CAA15B5C9FB}" srcOrd="0" destOrd="0" parTransId="{EBA72EB8-1384-4EB1-B9E0-E91C84BA93D8}" sibTransId="{8C99BE81-62B8-4167-819C-F45ED9A2E643}"/>
    <dgm:cxn modelId="{5BC1EA94-B05D-4CF1-A114-3CDE3B3DF422}" type="presOf" srcId="{64859521-764B-4C3D-A2D8-F82E8C51EEB1}" destId="{521C321F-E50B-469D-8149-D293EB5996EE}" srcOrd="1" destOrd="0" presId="urn:microsoft.com/office/officeart/2005/8/layout/process2"/>
    <dgm:cxn modelId="{357835A4-0CD8-49AB-8340-B2552293D1CD}" type="presOf" srcId="{7F06F1B0-769C-42A8-AA1E-5F16DD2565B9}" destId="{65E5E359-79DC-49C6-A8DB-E1C06657E90E}" srcOrd="0" destOrd="0" presId="urn:microsoft.com/office/officeart/2005/8/layout/process2"/>
    <dgm:cxn modelId="{443908C5-7D12-4B20-85DD-6ADB8C6491F3}" srcId="{169047D1-124F-45D8-A272-3DFABBC85FE7}" destId="{7F06F1B0-769C-42A8-AA1E-5F16DD2565B9}" srcOrd="3" destOrd="0" parTransId="{C6C3A9C5-301B-4A9F-B2A6-E9585CA21573}" sibTransId="{CD18CB91-EB6F-4C1F-B454-63609B563CDA}"/>
    <dgm:cxn modelId="{58AAB9D9-DD85-4948-8A02-CB6D1C6F08B0}" type="presOf" srcId="{893CC372-4CE8-4AE3-9BB2-2AF3434EF520}" destId="{D9C494C3-7BF9-473B-98DC-0F7470A0378F}" srcOrd="1" destOrd="0" presId="urn:microsoft.com/office/officeart/2005/8/layout/process2"/>
    <dgm:cxn modelId="{6ADC02DD-8568-4FF1-9DA9-E0594CDB711C}" type="presOf" srcId="{65D1C495-B02A-45ED-BD9C-1591C6ADF4DC}" destId="{FD5E5CD7-B540-41A8-8BF2-B7CD93DF7513}" srcOrd="0" destOrd="0" presId="urn:microsoft.com/office/officeart/2005/8/layout/process2"/>
    <dgm:cxn modelId="{65E692DD-52EA-47A0-A255-E09C299BDC28}" type="presOf" srcId="{55A77716-0E0F-4F2D-95D1-0CAA15B5C9FB}" destId="{2277AE9A-440D-4382-BF17-DBC40160912A}" srcOrd="0" destOrd="0" presId="urn:microsoft.com/office/officeart/2005/8/layout/process2"/>
    <dgm:cxn modelId="{B28E6BEC-94DC-40B2-ACD1-BC7BB9AFC77E}" srcId="{169047D1-124F-45D8-A272-3DFABBC85FE7}" destId="{65D1C495-B02A-45ED-BD9C-1591C6ADF4DC}" srcOrd="1" destOrd="0" parTransId="{35CBC681-72CE-4017-BDB4-F97C95432BC4}" sibTransId="{64859521-764B-4C3D-A2D8-F82E8C51EEB1}"/>
    <dgm:cxn modelId="{93038AF3-3E11-462E-9C01-F89560DF763F}" srcId="{169047D1-124F-45D8-A272-3DFABBC85FE7}" destId="{44AF44F4-A096-4FD5-9725-86198BD0E1B6}" srcOrd="4" destOrd="0" parTransId="{782107A4-D032-4FED-8015-7E027522C125}" sibTransId="{893CC372-4CE8-4AE3-9BB2-2AF3434EF520}"/>
    <dgm:cxn modelId="{07B61CF9-7FE5-48D9-B111-7170E713A9BB}" type="presOf" srcId="{0746FB40-C70C-4399-8B93-904F534B4ED1}" destId="{75E3A1EF-1FD0-4C15-9137-5A5E0DC4850A}" srcOrd="0" destOrd="0" presId="urn:microsoft.com/office/officeart/2005/8/layout/process2"/>
    <dgm:cxn modelId="{803DCDB8-21C0-46A1-B303-B79AE0FB52D5}" type="presParOf" srcId="{FB608983-AA9D-45BD-B933-D2C44001B032}" destId="{2277AE9A-440D-4382-BF17-DBC40160912A}" srcOrd="0" destOrd="0" presId="urn:microsoft.com/office/officeart/2005/8/layout/process2"/>
    <dgm:cxn modelId="{6ACEC259-D4D7-4DC4-B320-555ADDF19929}" type="presParOf" srcId="{FB608983-AA9D-45BD-B933-D2C44001B032}" destId="{E31BED48-BA39-4D75-87F0-94A490AB7B91}" srcOrd="1" destOrd="0" presId="urn:microsoft.com/office/officeart/2005/8/layout/process2"/>
    <dgm:cxn modelId="{37FC2A55-62B7-435B-910E-5C934C5ADB91}" type="presParOf" srcId="{E31BED48-BA39-4D75-87F0-94A490AB7B91}" destId="{C2110674-8109-4378-94E6-8848A03EF3A4}" srcOrd="0" destOrd="0" presId="urn:microsoft.com/office/officeart/2005/8/layout/process2"/>
    <dgm:cxn modelId="{CBD7BA82-BD8A-46FD-808F-BA66C6676F60}" type="presParOf" srcId="{FB608983-AA9D-45BD-B933-D2C44001B032}" destId="{FD5E5CD7-B540-41A8-8BF2-B7CD93DF7513}" srcOrd="2" destOrd="0" presId="urn:microsoft.com/office/officeart/2005/8/layout/process2"/>
    <dgm:cxn modelId="{4170BF0C-A385-4991-AD79-23F5FE72E450}" type="presParOf" srcId="{FB608983-AA9D-45BD-B933-D2C44001B032}" destId="{AF14237F-135C-4F19-AF61-5C6B98490540}" srcOrd="3" destOrd="0" presId="urn:microsoft.com/office/officeart/2005/8/layout/process2"/>
    <dgm:cxn modelId="{B13DE612-0C7A-4610-A95B-49178E12A06F}" type="presParOf" srcId="{AF14237F-135C-4F19-AF61-5C6B98490540}" destId="{521C321F-E50B-469D-8149-D293EB5996EE}" srcOrd="0" destOrd="0" presId="urn:microsoft.com/office/officeart/2005/8/layout/process2"/>
    <dgm:cxn modelId="{7AD72F65-FD77-4571-9EC1-A651759C9C77}" type="presParOf" srcId="{FB608983-AA9D-45BD-B933-D2C44001B032}" destId="{A5A1694B-A9A6-49C8-A758-5BAE17C66073}" srcOrd="4" destOrd="0" presId="urn:microsoft.com/office/officeart/2005/8/layout/process2"/>
    <dgm:cxn modelId="{EDD663AB-1FBA-4E74-A04D-018CC8D0F1A3}" type="presParOf" srcId="{FB608983-AA9D-45BD-B933-D2C44001B032}" destId="{75E3A1EF-1FD0-4C15-9137-5A5E0DC4850A}" srcOrd="5" destOrd="0" presId="urn:microsoft.com/office/officeart/2005/8/layout/process2"/>
    <dgm:cxn modelId="{72EA697D-0079-46F6-9741-B14AA41BFDF2}" type="presParOf" srcId="{75E3A1EF-1FD0-4C15-9137-5A5E0DC4850A}" destId="{99F646E3-0F10-4521-84A9-B57B4CB4DC8A}" srcOrd="0" destOrd="0" presId="urn:microsoft.com/office/officeart/2005/8/layout/process2"/>
    <dgm:cxn modelId="{88C124FE-E70D-4E2E-9F02-21AB41BECD2C}" type="presParOf" srcId="{FB608983-AA9D-45BD-B933-D2C44001B032}" destId="{65E5E359-79DC-49C6-A8DB-E1C06657E90E}" srcOrd="6" destOrd="0" presId="urn:microsoft.com/office/officeart/2005/8/layout/process2"/>
    <dgm:cxn modelId="{281C8248-2E11-4F7A-9201-01444B1148EA}" type="presParOf" srcId="{FB608983-AA9D-45BD-B933-D2C44001B032}" destId="{823B665C-B6B4-44A3-ABD0-93F02A1FD98A}" srcOrd="7" destOrd="0" presId="urn:microsoft.com/office/officeart/2005/8/layout/process2"/>
    <dgm:cxn modelId="{ADADC658-A2C5-417B-B732-B983838CB716}" type="presParOf" srcId="{823B665C-B6B4-44A3-ABD0-93F02A1FD98A}" destId="{41574CFA-1C18-438A-AE19-F11977F7422D}" srcOrd="0" destOrd="0" presId="urn:microsoft.com/office/officeart/2005/8/layout/process2"/>
    <dgm:cxn modelId="{F4CCF83B-2C54-425F-B7EA-B4C4914B1159}" type="presParOf" srcId="{FB608983-AA9D-45BD-B933-D2C44001B032}" destId="{BBE33A6C-C1DF-434C-8596-1276B4803DCF}" srcOrd="8" destOrd="0" presId="urn:microsoft.com/office/officeart/2005/8/layout/process2"/>
    <dgm:cxn modelId="{D6695A87-B1D2-467D-8A83-F9085F43308C}" type="presParOf" srcId="{FB608983-AA9D-45BD-B933-D2C44001B032}" destId="{D40C9B74-7945-4DC2-A330-2476A8C2DCB6}" srcOrd="9" destOrd="0" presId="urn:microsoft.com/office/officeart/2005/8/layout/process2"/>
    <dgm:cxn modelId="{66AC2BF3-3DC1-42B9-9720-87B0F3B9673B}" type="presParOf" srcId="{D40C9B74-7945-4DC2-A330-2476A8C2DCB6}" destId="{D9C494C3-7BF9-473B-98DC-0F7470A0378F}" srcOrd="0" destOrd="0" presId="urn:microsoft.com/office/officeart/2005/8/layout/process2"/>
    <dgm:cxn modelId="{5B2E745D-3D96-4AEE-B7E6-EB363FF3B8BB}" type="presParOf" srcId="{FB608983-AA9D-45BD-B933-D2C44001B032}" destId="{4C579D11-DB3F-4C70-AE65-056AB3287369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147F9-9549-44A9-9477-5C9B01C6ECC9}">
      <dsp:nvSpPr>
        <dsp:cNvPr id="0" name=""/>
        <dsp:cNvSpPr/>
      </dsp:nvSpPr>
      <dsp:spPr>
        <a:xfrm>
          <a:off x="0" y="614258"/>
          <a:ext cx="5386456" cy="9828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B4C7A-F7E2-438D-874D-4A2C48B48CC3}">
      <dsp:nvSpPr>
        <dsp:cNvPr id="0" name=""/>
        <dsp:cNvSpPr/>
      </dsp:nvSpPr>
      <dsp:spPr>
        <a:xfrm>
          <a:off x="370988" y="38618"/>
          <a:ext cx="5193839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15" tIns="0" rIns="1963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計畫管考作業流程</a:t>
          </a:r>
        </a:p>
      </dsp:txBody>
      <dsp:txXfrm>
        <a:off x="427189" y="94819"/>
        <a:ext cx="5081437" cy="1038878"/>
      </dsp:txXfrm>
    </dsp:sp>
    <dsp:sp modelId="{EDB93967-ACB8-4E4A-AC0A-3C25EAFCE5AA}">
      <dsp:nvSpPr>
        <dsp:cNvPr id="0" name=""/>
        <dsp:cNvSpPr/>
      </dsp:nvSpPr>
      <dsp:spPr>
        <a:xfrm>
          <a:off x="0" y="2383298"/>
          <a:ext cx="5386456" cy="9828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AB6AB-0269-4614-A981-7E4304D035DA}">
      <dsp:nvSpPr>
        <dsp:cNvPr id="0" name=""/>
        <dsp:cNvSpPr/>
      </dsp:nvSpPr>
      <dsp:spPr>
        <a:xfrm>
          <a:off x="370988" y="1807658"/>
          <a:ext cx="5193839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15" tIns="0" rIns="1963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計畫簽約與第一期款請款作業</a:t>
          </a:r>
        </a:p>
      </dsp:txBody>
      <dsp:txXfrm>
        <a:off x="427189" y="1863859"/>
        <a:ext cx="5081437" cy="103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7AE9A-440D-4382-BF17-DBC40160912A}">
      <dsp:nvSpPr>
        <dsp:cNvPr id="0" name=""/>
        <dsp:cNvSpPr/>
      </dsp:nvSpPr>
      <dsp:spPr>
        <a:xfrm>
          <a:off x="12097" y="3665"/>
          <a:ext cx="4530872" cy="486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計畫簽約前準備作業</a:t>
          </a:r>
          <a:r>
            <a:rPr lang="en-US" altLang="zh-TW" sz="2000" b="1" kern="1200" dirty="0">
              <a:solidFill>
                <a:schemeClr val="tx1"/>
              </a:solidFill>
            </a:rPr>
            <a:t>(</a:t>
          </a:r>
          <a:r>
            <a:rPr lang="zh-TW" altLang="en-US" sz="2000" b="1" kern="1200" dirty="0">
              <a:solidFill>
                <a:schemeClr val="tx1"/>
              </a:solidFill>
            </a:rPr>
            <a:t>業者</a:t>
          </a:r>
          <a:r>
            <a:rPr lang="en-US" altLang="zh-TW" sz="2000" b="1" kern="1200" dirty="0">
              <a:solidFill>
                <a:schemeClr val="tx1"/>
              </a:solidFill>
            </a:rPr>
            <a:t>)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26348" y="17916"/>
        <a:ext cx="4502370" cy="458049"/>
      </dsp:txXfrm>
    </dsp:sp>
    <dsp:sp modelId="{E31BED48-BA39-4D75-87F0-94A490AB7B91}">
      <dsp:nvSpPr>
        <dsp:cNvPr id="0" name=""/>
        <dsp:cNvSpPr/>
      </dsp:nvSpPr>
      <dsp:spPr>
        <a:xfrm rot="5400000">
          <a:off x="2186305" y="502380"/>
          <a:ext cx="182456" cy="21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solidFill>
              <a:schemeClr val="tx1"/>
            </a:solidFill>
          </a:endParaRPr>
        </a:p>
      </dsp:txBody>
      <dsp:txXfrm rot="-5400000">
        <a:off x="2211850" y="520626"/>
        <a:ext cx="131368" cy="127719"/>
      </dsp:txXfrm>
    </dsp:sp>
    <dsp:sp modelId="{FD5E5CD7-B540-41A8-8BF2-B7CD93DF7513}">
      <dsp:nvSpPr>
        <dsp:cNvPr id="0" name=""/>
        <dsp:cNvSpPr/>
      </dsp:nvSpPr>
      <dsp:spPr>
        <a:xfrm>
          <a:off x="12097" y="733493"/>
          <a:ext cx="4530872" cy="486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計畫簽約請領第一期款</a:t>
          </a:r>
          <a:r>
            <a:rPr lang="en-US" altLang="zh-TW" sz="2000" b="1" kern="1200" dirty="0">
              <a:solidFill>
                <a:schemeClr val="tx1"/>
              </a:solidFill>
            </a:rPr>
            <a:t>(</a:t>
          </a:r>
          <a:r>
            <a:rPr lang="zh-TW" altLang="en-US" sz="2000" b="1" kern="1200" dirty="0">
              <a:solidFill>
                <a:schemeClr val="tx1"/>
              </a:solidFill>
            </a:rPr>
            <a:t>市府</a:t>
          </a:r>
          <a:r>
            <a:rPr lang="en-US" altLang="zh-TW" sz="2000" b="1" kern="1200" dirty="0">
              <a:solidFill>
                <a:schemeClr val="tx1"/>
              </a:solidFill>
            </a:rPr>
            <a:t>)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26348" y="747744"/>
        <a:ext cx="4502370" cy="458049"/>
      </dsp:txXfrm>
    </dsp:sp>
    <dsp:sp modelId="{AF14237F-135C-4F19-AF61-5C6B98490540}">
      <dsp:nvSpPr>
        <dsp:cNvPr id="0" name=""/>
        <dsp:cNvSpPr/>
      </dsp:nvSpPr>
      <dsp:spPr>
        <a:xfrm rot="5400000">
          <a:off x="2186305" y="1232208"/>
          <a:ext cx="182456" cy="21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zh-TW" altLang="en-US" sz="2400" kern="1200">
            <a:solidFill>
              <a:schemeClr val="tx1"/>
            </a:solidFill>
          </a:endParaRPr>
        </a:p>
      </dsp:txBody>
      <dsp:txXfrm rot="-5400000">
        <a:off x="2211850" y="1250454"/>
        <a:ext cx="131368" cy="127719"/>
      </dsp:txXfrm>
    </dsp:sp>
    <dsp:sp modelId="{A5A1694B-A9A6-49C8-A758-5BAE17C66073}">
      <dsp:nvSpPr>
        <dsp:cNvPr id="0" name=""/>
        <dsp:cNvSpPr/>
      </dsp:nvSpPr>
      <dsp:spPr>
        <a:xfrm>
          <a:off x="12097" y="1463321"/>
          <a:ext cx="4530872" cy="486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期中審查</a:t>
          </a:r>
          <a:r>
            <a:rPr lang="en-US" altLang="zh-TW" sz="2000" b="1" kern="1200" dirty="0">
              <a:solidFill>
                <a:schemeClr val="tx1"/>
              </a:solidFill>
            </a:rPr>
            <a:t>(</a:t>
          </a:r>
          <a:r>
            <a:rPr lang="zh-TW" altLang="en-US" sz="2000" b="1" kern="1200" dirty="0">
              <a:solidFill>
                <a:schemeClr val="tx1"/>
              </a:solidFill>
            </a:rPr>
            <a:t>會計輔導</a:t>
          </a:r>
          <a:r>
            <a:rPr lang="zh-TW" altLang="en-US" sz="2000" b="1" kern="1200" dirty="0">
              <a:solidFill>
                <a:srgbClr val="FF0000"/>
              </a:solidFill>
            </a:rPr>
            <a:t>會議</a:t>
          </a:r>
          <a:r>
            <a:rPr lang="en-US" altLang="zh-TW" sz="2000" b="1" kern="1200" dirty="0">
              <a:solidFill>
                <a:schemeClr val="tx1"/>
              </a:solidFill>
            </a:rPr>
            <a:t>+</a:t>
          </a:r>
          <a:r>
            <a:rPr lang="zh-TW" altLang="en-US" sz="2000" b="1" kern="1200" dirty="0">
              <a:solidFill>
                <a:srgbClr val="FF0000"/>
              </a:solidFill>
            </a:rPr>
            <a:t>實地</a:t>
          </a:r>
          <a:r>
            <a:rPr lang="zh-TW" altLang="en-US" sz="2000" b="1" kern="1200" dirty="0">
              <a:solidFill>
                <a:schemeClr val="tx1"/>
              </a:solidFill>
            </a:rPr>
            <a:t>審查</a:t>
          </a:r>
          <a:r>
            <a:rPr lang="en-US" altLang="zh-TW" sz="2000" b="1" kern="1200" dirty="0">
              <a:solidFill>
                <a:schemeClr val="tx1"/>
              </a:solidFill>
            </a:rPr>
            <a:t>)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26348" y="1477572"/>
        <a:ext cx="4502370" cy="458049"/>
      </dsp:txXfrm>
    </dsp:sp>
    <dsp:sp modelId="{75E3A1EF-1FD0-4C15-9137-5A5E0DC4850A}">
      <dsp:nvSpPr>
        <dsp:cNvPr id="0" name=""/>
        <dsp:cNvSpPr/>
      </dsp:nvSpPr>
      <dsp:spPr>
        <a:xfrm rot="5400000">
          <a:off x="2186305" y="1962036"/>
          <a:ext cx="182456" cy="21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zh-TW" altLang="en-US" sz="2400" kern="1200">
            <a:solidFill>
              <a:schemeClr val="tx1"/>
            </a:solidFill>
          </a:endParaRPr>
        </a:p>
      </dsp:txBody>
      <dsp:txXfrm rot="-5400000">
        <a:off x="2211850" y="1980282"/>
        <a:ext cx="131368" cy="127719"/>
      </dsp:txXfrm>
    </dsp:sp>
    <dsp:sp modelId="{65E5E359-79DC-49C6-A8DB-E1C06657E90E}">
      <dsp:nvSpPr>
        <dsp:cNvPr id="0" name=""/>
        <dsp:cNvSpPr/>
      </dsp:nvSpPr>
      <dsp:spPr>
        <a:xfrm>
          <a:off x="0" y="2193148"/>
          <a:ext cx="4555067" cy="486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期末審查</a:t>
          </a:r>
          <a:r>
            <a:rPr lang="en-US" altLang="zh-TW" sz="2000" b="1" kern="1200" dirty="0">
              <a:solidFill>
                <a:schemeClr val="tx1"/>
              </a:solidFill>
            </a:rPr>
            <a:t>(</a:t>
          </a:r>
          <a:r>
            <a:rPr lang="zh-TW" altLang="en-US" sz="2000" b="1" kern="1200" dirty="0">
              <a:solidFill>
                <a:srgbClr val="FF0000"/>
              </a:solidFill>
            </a:rPr>
            <a:t>簡報</a:t>
          </a:r>
          <a:r>
            <a:rPr lang="zh-TW" altLang="en-US" sz="2000" b="1" kern="1200" dirty="0">
              <a:solidFill>
                <a:schemeClr val="tx1"/>
              </a:solidFill>
            </a:rPr>
            <a:t>審查</a:t>
          </a:r>
          <a:r>
            <a:rPr lang="en-US" altLang="zh-TW" sz="2000" b="1" kern="1200" dirty="0">
              <a:solidFill>
                <a:schemeClr val="tx1"/>
              </a:solidFill>
            </a:rPr>
            <a:t>+</a:t>
          </a:r>
          <a:r>
            <a:rPr lang="zh-TW" altLang="en-US" sz="2000" b="1" kern="1200" dirty="0">
              <a:solidFill>
                <a:schemeClr val="tx1"/>
              </a:solidFill>
            </a:rPr>
            <a:t>會計</a:t>
          </a:r>
          <a:r>
            <a:rPr lang="zh-TW" altLang="en-US" sz="2000" b="1" kern="1200" dirty="0">
              <a:solidFill>
                <a:srgbClr val="FF0000"/>
              </a:solidFill>
            </a:rPr>
            <a:t>書面</a:t>
          </a:r>
          <a:r>
            <a:rPr lang="zh-TW" altLang="en-US" sz="2000" b="1" kern="1200" dirty="0">
              <a:solidFill>
                <a:schemeClr val="tx1"/>
              </a:solidFill>
            </a:rPr>
            <a:t>查核</a:t>
          </a:r>
          <a:r>
            <a:rPr lang="en-US" altLang="zh-TW" sz="2000" b="1" kern="1200" dirty="0">
              <a:solidFill>
                <a:schemeClr val="tx1"/>
              </a:solidFill>
            </a:rPr>
            <a:t>)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14251" y="2207399"/>
        <a:ext cx="4526565" cy="458049"/>
      </dsp:txXfrm>
    </dsp:sp>
    <dsp:sp modelId="{823B665C-B6B4-44A3-ABD0-93F02A1FD98A}">
      <dsp:nvSpPr>
        <dsp:cNvPr id="0" name=""/>
        <dsp:cNvSpPr/>
      </dsp:nvSpPr>
      <dsp:spPr>
        <a:xfrm rot="5400000">
          <a:off x="2186305" y="2691864"/>
          <a:ext cx="182456" cy="21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zh-TW" altLang="en-US" sz="2400" kern="1200">
            <a:solidFill>
              <a:schemeClr val="tx1"/>
            </a:solidFill>
          </a:endParaRPr>
        </a:p>
      </dsp:txBody>
      <dsp:txXfrm rot="-5400000">
        <a:off x="2211850" y="2710110"/>
        <a:ext cx="131368" cy="127719"/>
      </dsp:txXfrm>
    </dsp:sp>
    <dsp:sp modelId="{BBE33A6C-C1DF-434C-8596-1276B4803DCF}">
      <dsp:nvSpPr>
        <dsp:cNvPr id="0" name=""/>
        <dsp:cNvSpPr/>
      </dsp:nvSpPr>
      <dsp:spPr>
        <a:xfrm>
          <a:off x="6044" y="2922976"/>
          <a:ext cx="4542978" cy="486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辦理結案請款作業</a:t>
          </a:r>
        </a:p>
      </dsp:txBody>
      <dsp:txXfrm>
        <a:off x="20295" y="2937227"/>
        <a:ext cx="4514476" cy="458049"/>
      </dsp:txXfrm>
    </dsp:sp>
    <dsp:sp modelId="{D40C9B74-7945-4DC2-A330-2476A8C2DCB6}">
      <dsp:nvSpPr>
        <dsp:cNvPr id="0" name=""/>
        <dsp:cNvSpPr/>
      </dsp:nvSpPr>
      <dsp:spPr>
        <a:xfrm rot="5400000">
          <a:off x="2186305" y="3421692"/>
          <a:ext cx="182456" cy="21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zh-TW" altLang="en-US" sz="2400" kern="1200">
            <a:solidFill>
              <a:schemeClr val="tx1"/>
            </a:solidFill>
          </a:endParaRPr>
        </a:p>
      </dsp:txBody>
      <dsp:txXfrm rot="-5400000">
        <a:off x="2211850" y="3439938"/>
        <a:ext cx="131368" cy="127719"/>
      </dsp:txXfrm>
    </dsp:sp>
    <dsp:sp modelId="{4C579D11-DB3F-4C70-AE65-056AB3287369}">
      <dsp:nvSpPr>
        <dsp:cNvPr id="0" name=""/>
        <dsp:cNvSpPr/>
      </dsp:nvSpPr>
      <dsp:spPr>
        <a:xfrm>
          <a:off x="0" y="3652804"/>
          <a:ext cx="4555067" cy="4865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成效追蹤</a:t>
          </a:r>
        </a:p>
      </dsp:txBody>
      <dsp:txXfrm>
        <a:off x="14251" y="3667055"/>
        <a:ext cx="4526565" cy="45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1D8CD-F98A-477B-BD88-0208C5FAC1C4}" type="datetimeFigureOut">
              <a:rPr lang="zh-TW" altLang="en-US" smtClean="0"/>
              <a:t>2025/9/18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A31F-1973-40C7-89B7-CD6450FA9A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47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0F841-A7D3-480E-8E8A-9FAB65DEE04C}" type="datetimeFigureOut">
              <a:rPr lang="zh-TW" altLang="en-US" smtClean="0"/>
              <a:t>2025/9/18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66DC-75DF-4A94-8FEA-F7C8121D3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0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77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/>
              <a:t>請勿簡答：請不要直接寫</a:t>
            </a:r>
            <a:r>
              <a:rPr lang="en-US" altLang="zh-TW" dirty="0"/>
              <a:t>”</a:t>
            </a:r>
            <a:r>
              <a:rPr lang="zh-TW" altLang="en-US" dirty="0"/>
              <a:t>請見計畫書</a:t>
            </a:r>
            <a:r>
              <a:rPr lang="en-US" altLang="zh-TW" dirty="0"/>
              <a:t>P5”</a:t>
            </a:r>
            <a:r>
              <a:rPr lang="zh-TW" altLang="en-US" dirty="0"/>
              <a:t>之類的簡答，請詳答。並同步修正於計畫書內文中。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67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現在計畫書中所填寫的內容，除非委員要求修正或調整，否則都不能異動。</a:t>
            </a:r>
            <a:endParaRPr lang="en-US" altLang="zh-TW" dirty="0"/>
          </a:p>
          <a:p>
            <a:r>
              <a:rPr lang="zh-TW" altLang="en-US" dirty="0"/>
              <a:t>於查核點所承諾的內容，請於期末完成。例如測試指標、市場訂單等。</a:t>
            </a:r>
            <a:endParaRPr lang="en-US" altLang="zh-TW" dirty="0"/>
          </a:p>
          <a:p>
            <a:r>
              <a:rPr lang="zh-TW" altLang="en-US" dirty="0"/>
              <a:t>無法達成將會進行減價。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39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70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請提供全部掃描彙整檔給專案辦公室確認</a:t>
            </a:r>
            <a:r>
              <a:rPr lang="en-US" altLang="zh-TW" dirty="0"/>
              <a:t>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6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若已有</a:t>
            </a:r>
            <a:r>
              <a:rPr lang="en-US" altLang="zh-TW" dirty="0"/>
              <a:t>SBIR</a:t>
            </a:r>
            <a:r>
              <a:rPr lang="zh-TW" altLang="en-US" dirty="0"/>
              <a:t>專戶，則請清空後再使用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17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金屬機械 王敏如專員分機將於</a:t>
            </a:r>
            <a:r>
              <a:rPr lang="en-US" altLang="zh-TW" dirty="0"/>
              <a:t>11</a:t>
            </a:r>
            <a:r>
              <a:rPr lang="zh-TW" altLang="en-US" dirty="0"/>
              <a:t>月異動，再請留意通知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66DC-75DF-4A94-8FEA-F7C8121D3BA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7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 descr="一張含有 文字, 摩天大樓, 天際線, 螢幕擷取畫面 的圖片&#10;&#10;AI 產生的內容可能不正確。">
            <a:extLst>
              <a:ext uri="{FF2B5EF4-FFF2-40B4-BE49-F238E27FC236}">
                <a16:creationId xmlns:a16="http://schemas.microsoft.com/office/drawing/2014/main" id="{5F385F90-7D29-7BCB-21DE-F727CD4F4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2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1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35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04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61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39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4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EFFBE7-CF76-D01B-4831-CFE549F7D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1FE392-47B7-D4CA-AF43-EF0EE8F20301}"/>
              </a:ext>
            </a:extLst>
          </p:cNvPr>
          <p:cNvSpPr/>
          <p:nvPr userDrawn="1"/>
        </p:nvSpPr>
        <p:spPr>
          <a:xfrm>
            <a:off x="0" y="1013790"/>
            <a:ext cx="9144000" cy="56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A7B77B-26C7-D1FD-A2DC-395888A4B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7699" y="247142"/>
            <a:ext cx="2693284" cy="552040"/>
          </a:xfrm>
          <a:prstGeom prst="rect">
            <a:avLst/>
          </a:prstGeom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65578" y="6474335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138F634E-2C28-435C-AF6A-D6A9C8D011C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06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2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5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34E-2C28-435C-AF6A-D6A9C8D01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7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1447@csd.org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injulife@gmail.com" TargetMode="External"/><Relationship Id="rId5" Type="http://schemas.openxmlformats.org/officeDocument/2006/relationships/hyperlink" Target="mailto:c1460@csd.org.tw" TargetMode="External"/><Relationship Id="rId4" Type="http://schemas.openxmlformats.org/officeDocument/2006/relationships/hyperlink" Target="mailto:c1543@csd.org.t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/>
          <p:cNvSpPr txBox="1"/>
          <p:nvPr/>
        </p:nvSpPr>
        <p:spPr>
          <a:xfrm>
            <a:off x="1915875" y="2184658"/>
            <a:ext cx="531224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EA5815"/>
                </a:solidFill>
                <a:latin typeface="+mn-ea"/>
              </a:rPr>
              <a:t>簽約說明會</a:t>
            </a:r>
            <a:endParaRPr lang="zh-CN" altLang="en-US" sz="8000" b="1" dirty="0">
              <a:solidFill>
                <a:srgbClr val="EA5815"/>
              </a:solidFill>
              <a:latin typeface="+mn-ea"/>
            </a:endParaRPr>
          </a:p>
        </p:txBody>
      </p:sp>
      <p:sp>
        <p:nvSpPr>
          <p:cNvPr id="3" name="文本框 43"/>
          <p:cNvSpPr txBox="1"/>
          <p:nvPr/>
        </p:nvSpPr>
        <p:spPr>
          <a:xfrm>
            <a:off x="5657782" y="3308042"/>
            <a:ext cx="1570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EA5815"/>
                </a:solidFill>
                <a:latin typeface="+mn-ea"/>
              </a:rPr>
              <a:t>114.09.23</a:t>
            </a:r>
            <a:endParaRPr lang="zh-CN" altLang="en-US" sz="2000" b="1" dirty="0">
              <a:solidFill>
                <a:srgbClr val="EA581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43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1ABC2FB-52E6-C693-CB04-6A98FCB8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0" y="1177976"/>
            <a:ext cx="7132938" cy="53116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F11B548-01B3-76A6-222A-959C717B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EEEC6FE-6A61-2011-7342-3771033E2BB5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DE002A4-680F-61EF-FDAC-0D4025347ADF}"/>
              </a:ext>
            </a:extLst>
          </p:cNvPr>
          <p:cNvSpPr txBox="1"/>
          <p:nvPr/>
        </p:nvSpPr>
        <p:spPr>
          <a:xfrm>
            <a:off x="312125" y="1177976"/>
            <a:ext cx="1662590" cy="416524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defTabSz="1244600">
              <a:lnSpc>
                <a:spcPts val="2800"/>
              </a:lnSpc>
              <a:spcBef>
                <a:spcPct val="0"/>
              </a:spcBef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 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錯誤的範本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47D5BC4-DAFA-6B97-B68E-E231AFC979E6}"/>
              </a:ext>
            </a:extLst>
          </p:cNvPr>
          <p:cNvSpPr txBox="1"/>
          <p:nvPr/>
        </p:nvSpPr>
        <p:spPr>
          <a:xfrm>
            <a:off x="6770451" y="1777848"/>
            <a:ext cx="2206609" cy="767774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F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功能指什麼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 defTabSz="1244600">
              <a:lnSpc>
                <a:spcPts val="2800"/>
              </a:lnSpc>
              <a:spcBef>
                <a:spcPct val="0"/>
              </a:spcBef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應該明確寫出說明。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4A5BBDB-3BF1-15B0-C9F1-3CABA8A78465}"/>
              </a:ext>
            </a:extLst>
          </p:cNvPr>
          <p:cNvSpPr txBox="1"/>
          <p:nvPr/>
        </p:nvSpPr>
        <p:spPr>
          <a:xfrm>
            <a:off x="6770451" y="2580520"/>
            <a:ext cx="2206610" cy="414601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F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驗收會看到什麼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FE60E4-8019-4D52-D40E-6F081892DCED}"/>
              </a:ext>
            </a:extLst>
          </p:cNvPr>
          <p:cNvSpPr txBox="1"/>
          <p:nvPr/>
        </p:nvSpPr>
        <p:spPr>
          <a:xfrm>
            <a:off x="1777020" y="3268364"/>
            <a:ext cx="2785747" cy="77367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F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有明確寫出參與活動，須注意一定要能夠參加。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0D766E-D0E7-C4E8-923C-F88D1AA9011B}"/>
              </a:ext>
            </a:extLst>
          </p:cNvPr>
          <p:cNvSpPr/>
          <p:nvPr/>
        </p:nvSpPr>
        <p:spPr>
          <a:xfrm>
            <a:off x="371218" y="6089569"/>
            <a:ext cx="4191549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0000FF"/>
                </a:solidFill>
              </a:rPr>
              <a:t>如有異動，須請申請重大計畫變更</a:t>
            </a:r>
          </a:p>
        </p:txBody>
      </p:sp>
    </p:spTree>
    <p:extLst>
      <p:ext uri="{BB962C8B-B14F-4D97-AF65-F5344CB8AC3E}">
        <p14:creationId xmlns:p14="http://schemas.microsoft.com/office/powerpoint/2010/main" val="16354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99A42CF6-00E2-2EC6-ED44-F75037E08B95}"/>
              </a:ext>
            </a:extLst>
          </p:cNvPr>
          <p:cNvGrpSpPr/>
          <p:nvPr/>
        </p:nvGrpSpPr>
        <p:grpSpPr>
          <a:xfrm>
            <a:off x="977140" y="1360049"/>
            <a:ext cx="7390476" cy="5114286"/>
            <a:chOff x="967412" y="1572518"/>
            <a:chExt cx="7390476" cy="511428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412" y="1572518"/>
              <a:ext cx="7390476" cy="5114286"/>
            </a:xfrm>
            <a:prstGeom prst="rect">
              <a:avLst/>
            </a:prstGeom>
          </p:spPr>
        </p:pic>
        <p:grpSp>
          <p:nvGrpSpPr>
            <p:cNvPr id="44" name="群組 43"/>
            <p:cNvGrpSpPr/>
            <p:nvPr/>
          </p:nvGrpSpPr>
          <p:grpSpPr>
            <a:xfrm>
              <a:off x="6145327" y="2743930"/>
              <a:ext cx="761747" cy="3308881"/>
              <a:chOff x="6048051" y="2056520"/>
              <a:chExt cx="761747" cy="3308881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6048051" y="4996069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2,080</a:t>
                </a:r>
                <a:endParaRPr lang="zh-TW" altLang="en-US" dirty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6048051" y="2056520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1,040</a:t>
                </a:r>
                <a:endParaRPr lang="zh-TW" altLang="en-US" dirty="0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6048051" y="2880757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1,040</a:t>
                </a:r>
                <a:endParaRPr lang="zh-TW" altLang="en-US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6112171" y="331605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312</a:t>
                </a:r>
                <a:endParaRPr lang="zh-TW" altLang="en-US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112171" y="457444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728</a:t>
                </a:r>
                <a:endParaRPr lang="zh-TW" altLang="en-US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240411" y="246062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240411" y="374301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6240411" y="415109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3450756" y="2743930"/>
              <a:ext cx="838691" cy="3722668"/>
              <a:chOff x="3353480" y="2056520"/>
              <a:chExt cx="838691" cy="3722668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3488132" y="4996069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780</a:t>
                </a:r>
                <a:endParaRPr lang="zh-TW" altLang="en-US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353480" y="5409856"/>
                <a:ext cx="8386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37.5%</a:t>
                </a:r>
                <a:endParaRPr lang="zh-TW" altLang="en-US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3488132" y="2056520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390</a:t>
                </a:r>
                <a:endParaRPr lang="zh-TW" altLang="en-US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3488132" y="2880757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390</a:t>
                </a:r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496692" y="3316058"/>
                <a:ext cx="552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117</a:t>
                </a:r>
                <a:endParaRPr lang="zh-TW" altLang="en-US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488132" y="457444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273</a:t>
                </a:r>
                <a:endParaRPr lang="zh-TW" altLang="en-US" dirty="0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3616372" y="246062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3616372" y="374301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3616372" y="415109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4771021" y="2743930"/>
              <a:ext cx="838691" cy="3722668"/>
              <a:chOff x="4673745" y="2056520"/>
              <a:chExt cx="838691" cy="3722668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4744277" y="4996069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1,300</a:t>
                </a:r>
                <a:endParaRPr lang="zh-TW" altLang="en-US" dirty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4673745" y="5409856"/>
                <a:ext cx="8386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62.5%</a:t>
                </a:r>
                <a:endParaRPr lang="zh-TW" altLang="en-US" dirty="0"/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4744277" y="2056520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2,080</a:t>
                </a:r>
                <a:endParaRPr lang="zh-TW" altLang="en-US" dirty="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744277" y="2880757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2,080</a:t>
                </a:r>
                <a:endParaRPr lang="zh-TW" altLang="en-US" dirty="0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808397" y="331605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195</a:t>
                </a:r>
                <a:endParaRPr lang="zh-TW" altLang="en-US" dirty="0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4808397" y="4574448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455</a:t>
                </a:r>
                <a:endParaRPr lang="zh-TW" altLang="en-US" dirty="0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4936637" y="246062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4936637" y="374301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936637" y="415109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7359552" y="2743930"/>
              <a:ext cx="646331" cy="2887260"/>
              <a:chOff x="7262276" y="2056520"/>
              <a:chExt cx="646331" cy="2887260"/>
            </a:xfrm>
          </p:grpSpPr>
          <p:sp>
            <p:nvSpPr>
              <p:cNvPr id="37" name="文字方塊 36"/>
              <p:cNvSpPr txBox="1"/>
              <p:nvPr/>
            </p:nvSpPr>
            <p:spPr>
              <a:xfrm>
                <a:off x="7262276" y="2894009"/>
                <a:ext cx="6463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 dirty="0"/>
                  <a:t>50%</a:t>
                </a:r>
                <a:endParaRPr lang="zh-TW" altLang="en-US" dirty="0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7262276" y="2056520"/>
                <a:ext cx="6463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 dirty="0"/>
                  <a:t>50%</a:t>
                </a:r>
                <a:endParaRPr lang="zh-TW" altLang="en-US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7262276" y="3316058"/>
                <a:ext cx="6463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 dirty="0"/>
                  <a:t>15%</a:t>
                </a:r>
                <a:endParaRPr lang="zh-TW" altLang="en-US" dirty="0"/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7262276" y="4574448"/>
                <a:ext cx="6463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 dirty="0"/>
                  <a:t>35%</a:t>
                </a:r>
                <a:endParaRPr lang="zh-TW" altLang="en-US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7326396" y="2480502"/>
                <a:ext cx="5180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 dirty="0"/>
                  <a:t>0%</a:t>
                </a:r>
                <a:endParaRPr lang="zh-TW" altLang="en-US" dirty="0"/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7326396" y="3743012"/>
                <a:ext cx="5180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/>
                  <a:t>0</a:t>
                </a:r>
                <a:r>
                  <a:rPr lang="en-US" altLang="zh-TW" dirty="0"/>
                  <a:t>%</a:t>
                </a:r>
                <a:endParaRPr lang="zh-TW" altLang="en-US" dirty="0"/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7326396" y="4151094"/>
                <a:ext cx="5180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TW"/>
                  <a:t>0</a:t>
                </a:r>
                <a:r>
                  <a:rPr lang="en-US" altLang="zh-TW" dirty="0"/>
                  <a:t>%</a:t>
                </a:r>
                <a:endParaRPr lang="zh-TW" altLang="en-US" dirty="0"/>
              </a:p>
            </p:txBody>
          </p:sp>
        </p:grpSp>
        <p:cxnSp>
          <p:nvCxnSpPr>
            <p:cNvPr id="49" name="直線單箭頭接點 48"/>
            <p:cNvCxnSpPr/>
            <p:nvPr/>
          </p:nvCxnSpPr>
          <p:spPr>
            <a:xfrm flipV="1">
              <a:off x="4289447" y="2827636"/>
              <a:ext cx="0" cy="3235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橢圓 49"/>
            <p:cNvSpPr/>
            <p:nvPr/>
          </p:nvSpPr>
          <p:spPr>
            <a:xfrm>
              <a:off x="3357311" y="6052811"/>
              <a:ext cx="962130" cy="4582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1" name="直線單箭頭接點 50"/>
            <p:cNvCxnSpPr/>
            <p:nvPr/>
          </p:nvCxnSpPr>
          <p:spPr>
            <a:xfrm flipV="1">
              <a:off x="5624102" y="2820836"/>
              <a:ext cx="0" cy="3235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橢圓 51"/>
            <p:cNvSpPr/>
            <p:nvPr/>
          </p:nvSpPr>
          <p:spPr>
            <a:xfrm>
              <a:off x="4691966" y="6046011"/>
              <a:ext cx="962130" cy="4582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29" name="投影片編號版面配置區 1"/>
          <p:cNvSpPr txBox="1">
            <a:spLocks/>
          </p:cNvSpPr>
          <p:nvPr/>
        </p:nvSpPr>
        <p:spPr>
          <a:xfrm>
            <a:off x="7065578" y="6474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F634E-2C28-435C-AF6A-D6A9C8D011C3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FA76A66-5510-770C-A7AE-824A7D41884F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4" name="圓角矩形 32">
            <a:extLst>
              <a:ext uri="{FF2B5EF4-FFF2-40B4-BE49-F238E27FC236}">
                <a16:creationId xmlns:a16="http://schemas.microsoft.com/office/drawing/2014/main" id="{703F9350-C1CE-4BAE-6BE3-FA32343F3791}"/>
              </a:ext>
            </a:extLst>
          </p:cNvPr>
          <p:cNvSpPr/>
          <p:nvPr/>
        </p:nvSpPr>
        <p:spPr>
          <a:xfrm>
            <a:off x="171411" y="1084860"/>
            <a:ext cx="5091253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依照核定補助款修正經費比例</a:t>
            </a:r>
          </a:p>
        </p:txBody>
      </p:sp>
      <p:sp>
        <p:nvSpPr>
          <p:cNvPr id="53" name="矩形 52"/>
          <p:cNvSpPr/>
          <p:nvPr/>
        </p:nvSpPr>
        <p:spPr>
          <a:xfrm>
            <a:off x="6066342" y="5892631"/>
            <a:ext cx="2663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計畫總經費不得更動</a:t>
            </a:r>
            <a:r>
              <a:rPr lang="en-US" altLang="zh-TW" b="1" dirty="0">
                <a:solidFill>
                  <a:srgbClr val="FF0000"/>
                </a:solidFill>
              </a:rPr>
              <a:t>!!!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9DE56E0-9D5B-89C3-38B2-AB937D020D21}"/>
              </a:ext>
            </a:extLst>
          </p:cNvPr>
          <p:cNvSpPr/>
          <p:nvPr/>
        </p:nvSpPr>
        <p:spPr>
          <a:xfrm>
            <a:off x="3127832" y="6380192"/>
            <a:ext cx="2663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本表請等比例計算</a:t>
            </a:r>
          </a:p>
        </p:txBody>
      </p:sp>
    </p:spTree>
    <p:extLst>
      <p:ext uri="{BB962C8B-B14F-4D97-AF65-F5344CB8AC3E}">
        <p14:creationId xmlns:p14="http://schemas.microsoft.com/office/powerpoint/2010/main" val="55673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C13861F-BF27-53F2-386A-516A2789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1" y="1480877"/>
            <a:ext cx="7112302" cy="530086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圓角矩形 32">
            <a:extLst>
              <a:ext uri="{FF2B5EF4-FFF2-40B4-BE49-F238E27FC236}">
                <a16:creationId xmlns:a16="http://schemas.microsoft.com/office/drawing/2014/main" id="{8194466A-A276-D30A-3491-35BF8184B890}"/>
              </a:ext>
            </a:extLst>
          </p:cNvPr>
          <p:cNvSpPr/>
          <p:nvPr/>
        </p:nvSpPr>
        <p:spPr>
          <a:xfrm>
            <a:off x="171411" y="1084860"/>
            <a:ext cx="6248844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檢視各項會計科目是否符合申請須知規範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D5E765F-30B1-41A6-ADF4-30C06D43B444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18690" y="2533976"/>
            <a:ext cx="3838253" cy="774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99097" y="2939031"/>
            <a:ext cx="13388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均須為整數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4D17DF-15DF-3F93-3F65-21F7AF53CE39}"/>
              </a:ext>
            </a:extLst>
          </p:cNvPr>
          <p:cNvSpPr/>
          <p:nvPr/>
        </p:nvSpPr>
        <p:spPr>
          <a:xfrm>
            <a:off x="3161985" y="3429000"/>
            <a:ext cx="577594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人月數不編滿</a:t>
            </a:r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人月，需考量特休、請假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事假、病假等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圓角矩形 3"/>
          <p:cNvSpPr/>
          <p:nvPr/>
        </p:nvSpPr>
        <p:spPr>
          <a:xfrm>
            <a:off x="6570666" y="1080767"/>
            <a:ext cx="1697845" cy="40011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人事費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7EAF170-FA8C-356E-87DD-12134CE8F1A7}"/>
              </a:ext>
            </a:extLst>
          </p:cNvPr>
          <p:cNvSpPr/>
          <p:nvPr/>
        </p:nvSpPr>
        <p:spPr>
          <a:xfrm>
            <a:off x="1341009" y="5872565"/>
            <a:ext cx="5314109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defTabSz="1244600">
              <a:spcBef>
                <a:spcPct val="0"/>
              </a:spcBef>
            </a:pPr>
            <a:r>
              <a:rPr lang="zh-TW" altLang="en-US" b="1" dirty="0">
                <a:solidFill>
                  <a:srgbClr val="0000FF"/>
                </a:solidFill>
              </a:rPr>
              <a:t>若有人員異動或待聘人員入職，</a:t>
            </a:r>
            <a:endParaRPr lang="en-US" altLang="zh-TW" b="1" dirty="0">
              <a:solidFill>
                <a:srgbClr val="0000FF"/>
              </a:solidFill>
            </a:endParaRPr>
          </a:p>
          <a:p>
            <a:pPr algn="ctr" defTabSz="1244600">
              <a:spcBef>
                <a:spcPct val="0"/>
              </a:spcBef>
            </a:pPr>
            <a:r>
              <a:rPr lang="zh-TW" altLang="en-US" b="1" dirty="0">
                <a:solidFill>
                  <a:srgbClr val="0000FF"/>
                </a:solidFill>
              </a:rPr>
              <a:t>需要附上一般變更申請</a:t>
            </a:r>
            <a:r>
              <a:rPr lang="en-US" altLang="zh-TW" b="1" dirty="0">
                <a:solidFill>
                  <a:srgbClr val="0000FF"/>
                </a:solidFill>
              </a:rPr>
              <a:t>!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C2E4B9B-2014-2EDB-205D-C9C1920A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5" y="1689904"/>
            <a:ext cx="8573243" cy="406181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96574" y="1590814"/>
            <a:ext cx="2763066" cy="31044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消耗性器材及原材料費</a:t>
            </a:r>
          </a:p>
        </p:txBody>
      </p:sp>
      <p:sp>
        <p:nvSpPr>
          <p:cNvPr id="6" name="矩形 5"/>
          <p:cNvSpPr/>
          <p:nvPr/>
        </p:nvSpPr>
        <p:spPr>
          <a:xfrm>
            <a:off x="5212528" y="2641059"/>
            <a:ext cx="3646090" cy="1517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777393" y="2626468"/>
            <a:ext cx="1338828" cy="1517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777393" y="3244334"/>
            <a:ext cx="1338828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可有小數點</a:t>
            </a:r>
          </a:p>
        </p:txBody>
      </p:sp>
      <p:sp>
        <p:nvSpPr>
          <p:cNvPr id="10" name="矩形 9"/>
          <p:cNvSpPr/>
          <p:nvPr/>
        </p:nvSpPr>
        <p:spPr>
          <a:xfrm>
            <a:off x="2562102" y="5828004"/>
            <a:ext cx="376941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defTabSz="1244600">
              <a:spcBef>
                <a:spcPct val="0"/>
              </a:spcBef>
            </a:pPr>
            <a:r>
              <a:rPr lang="zh-TW" altLang="en-US" b="1" dirty="0">
                <a:solidFill>
                  <a:srgbClr val="0000FF"/>
                </a:solidFill>
              </a:rPr>
              <a:t>若預估單價、需求數量與發票不符，</a:t>
            </a:r>
            <a:endParaRPr lang="en-US" altLang="zh-TW" b="1" dirty="0">
              <a:solidFill>
                <a:srgbClr val="0000FF"/>
              </a:solidFill>
            </a:endParaRPr>
          </a:p>
          <a:p>
            <a:pPr algn="ctr" defTabSz="1244600">
              <a:spcBef>
                <a:spcPct val="0"/>
              </a:spcBef>
            </a:pPr>
            <a:r>
              <a:rPr lang="zh-TW" altLang="en-US" b="1" dirty="0">
                <a:solidFill>
                  <a:srgbClr val="0000FF"/>
                </a:solidFill>
              </a:rPr>
              <a:t>則需要附上一般變更申請</a:t>
            </a:r>
            <a:r>
              <a:rPr lang="en-US" altLang="zh-TW" b="1" dirty="0">
                <a:solidFill>
                  <a:srgbClr val="0000FF"/>
                </a:solidFill>
              </a:rPr>
              <a:t>!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1728353-D8C2-CF5B-48C6-2267F1365A17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3" name="圓角矩形 32">
            <a:extLst>
              <a:ext uri="{FF2B5EF4-FFF2-40B4-BE49-F238E27FC236}">
                <a16:creationId xmlns:a16="http://schemas.microsoft.com/office/drawing/2014/main" id="{6D5B1D49-0A98-791E-4ED8-3657CA2C596A}"/>
              </a:ext>
            </a:extLst>
          </p:cNvPr>
          <p:cNvSpPr/>
          <p:nvPr/>
        </p:nvSpPr>
        <p:spPr>
          <a:xfrm>
            <a:off x="171411" y="1084860"/>
            <a:ext cx="6248844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檢視各項會計科目是否符合申請須知規範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B177C8-FCEF-4410-E117-EE4E69D7385B}"/>
              </a:ext>
            </a:extLst>
          </p:cNvPr>
          <p:cNvSpPr/>
          <p:nvPr/>
        </p:nvSpPr>
        <p:spPr>
          <a:xfrm>
            <a:off x="1108771" y="2626468"/>
            <a:ext cx="1770615" cy="98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118D416-9BD3-9F2D-0B9E-0810C9B8E0A6}"/>
              </a:ext>
            </a:extLst>
          </p:cNvPr>
          <p:cNvSpPr txBox="1"/>
          <p:nvPr/>
        </p:nvSpPr>
        <p:spPr>
          <a:xfrm>
            <a:off x="171411" y="4163726"/>
            <a:ext cx="2474512" cy="1132746"/>
          </a:xfrm>
          <a:prstGeom prst="borderCallout1">
            <a:avLst>
              <a:gd name="adj1" fmla="val -12192"/>
              <a:gd name="adj2" fmla="val 44768"/>
              <a:gd name="adj3" fmla="val -42555"/>
              <a:gd name="adj4" fmla="val 52194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defTabSz="1244600">
              <a:lnSpc>
                <a:spcPts val="2800"/>
              </a:lnSpc>
              <a:spcBef>
                <a:spcPct val="0"/>
              </a:spcBef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 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通用性材料需依照實際發票品名進行一般變更。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EC0383-E8B7-45E5-C253-6900C225E988}"/>
              </a:ext>
            </a:extLst>
          </p:cNvPr>
          <p:cNvSpPr/>
          <p:nvPr/>
        </p:nvSpPr>
        <p:spPr>
          <a:xfrm>
            <a:off x="6292297" y="2672911"/>
            <a:ext cx="110799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須為整數</a:t>
            </a:r>
          </a:p>
        </p:txBody>
      </p:sp>
    </p:spTree>
    <p:extLst>
      <p:ext uri="{BB962C8B-B14F-4D97-AF65-F5344CB8AC3E}">
        <p14:creationId xmlns:p14="http://schemas.microsoft.com/office/powerpoint/2010/main" val="129744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87" y="1682411"/>
            <a:ext cx="7209524" cy="41238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78737" y="2469037"/>
            <a:ext cx="1583635" cy="20128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須為</a:t>
            </a:r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整數</a:t>
            </a:r>
          </a:p>
        </p:txBody>
      </p:sp>
      <p:sp>
        <p:nvSpPr>
          <p:cNvPr id="8" name="矩形 7"/>
          <p:cNvSpPr/>
          <p:nvPr/>
        </p:nvSpPr>
        <p:spPr>
          <a:xfrm>
            <a:off x="3092901" y="2417278"/>
            <a:ext cx="1752601" cy="20128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需與合約一致</a:t>
            </a:r>
          </a:p>
        </p:txBody>
      </p:sp>
      <p:sp>
        <p:nvSpPr>
          <p:cNvPr id="10" name="矩形 9"/>
          <p:cNvSpPr/>
          <p:nvPr/>
        </p:nvSpPr>
        <p:spPr>
          <a:xfrm>
            <a:off x="577823" y="5436888"/>
            <a:ext cx="364879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發票開立內容須與合約一致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78" y="4225320"/>
            <a:ext cx="4489574" cy="252395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52122" y="5041394"/>
            <a:ext cx="1172817" cy="314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2" idx="1"/>
            <a:endCxn id="10" idx="3"/>
          </p:cNvCxnSpPr>
          <p:nvPr/>
        </p:nvCxnSpPr>
        <p:spPr>
          <a:xfrm flipH="1">
            <a:off x="4226615" y="5198827"/>
            <a:ext cx="325507" cy="422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  <a:stCxn id="12" idx="1"/>
            <a:endCxn id="8" idx="2"/>
          </p:cNvCxnSpPr>
          <p:nvPr/>
        </p:nvCxnSpPr>
        <p:spPr>
          <a:xfrm flipH="1" flipV="1">
            <a:off x="3969202" y="4430115"/>
            <a:ext cx="582920" cy="768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圓角矩形 3"/>
          <p:cNvSpPr/>
          <p:nvPr/>
        </p:nvSpPr>
        <p:spPr>
          <a:xfrm>
            <a:off x="673426" y="1603448"/>
            <a:ext cx="2763066" cy="31044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技術引進及委託研究費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A5D02C5-CD4D-1881-9BE8-E74AA21A4349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3" name="圓角矩形 32">
            <a:extLst>
              <a:ext uri="{FF2B5EF4-FFF2-40B4-BE49-F238E27FC236}">
                <a16:creationId xmlns:a16="http://schemas.microsoft.com/office/drawing/2014/main" id="{A1E0A50F-9662-B42B-0F89-9862A4C6A19B}"/>
              </a:ext>
            </a:extLst>
          </p:cNvPr>
          <p:cNvSpPr/>
          <p:nvPr/>
        </p:nvSpPr>
        <p:spPr>
          <a:xfrm>
            <a:off x="171411" y="1084860"/>
            <a:ext cx="6248844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檢視各項會計科目是否符合申請須知規範</a:t>
            </a:r>
          </a:p>
        </p:txBody>
      </p:sp>
    </p:spTree>
    <p:extLst>
      <p:ext uri="{BB962C8B-B14F-4D97-AF65-F5344CB8AC3E}">
        <p14:creationId xmlns:p14="http://schemas.microsoft.com/office/powerpoint/2010/main" val="87974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989565" y="145915"/>
            <a:ext cx="5133413" cy="6620250"/>
            <a:chOff x="2986749" y="331803"/>
            <a:chExt cx="4785649" cy="614253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6749" y="331803"/>
              <a:ext cx="4785649" cy="614253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5" name="直線單箭頭接點 4"/>
            <p:cNvCxnSpPr/>
            <p:nvPr/>
          </p:nvCxnSpPr>
          <p:spPr>
            <a:xfrm flipH="1">
              <a:off x="5532783" y="3657600"/>
              <a:ext cx="26504" cy="5102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5135217" y="5254487"/>
              <a:ext cx="244356" cy="1258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V="1">
              <a:off x="5148470" y="5625548"/>
              <a:ext cx="231103" cy="2584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3558209" y="1212574"/>
              <a:ext cx="2107095" cy="2782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82729" y="1196500"/>
            <a:ext cx="2763066" cy="31044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技術引進及委託研究費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6FBC7B0-CC11-33F3-9309-36201AD1E88E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1745A7-0066-4BBD-FB25-349959300793}"/>
              </a:ext>
            </a:extLst>
          </p:cNvPr>
          <p:cNvSpPr/>
          <p:nvPr/>
        </p:nvSpPr>
        <p:spPr>
          <a:xfrm>
            <a:off x="290155" y="1638037"/>
            <a:ext cx="3367445" cy="21188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457200" defTabSz="12446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簽約前請提供草稿</a:t>
            </a:r>
            <a:r>
              <a:rPr lang="zh-TW" altLang="en-US" b="1" dirty="0"/>
              <a:t>給計畫辦公室確認合約內容。</a:t>
            </a:r>
            <a:endParaRPr lang="en-US" altLang="zh-TW" b="1" dirty="0"/>
          </a:p>
          <a:p>
            <a:pPr marL="457200" lvl="0" indent="-457200" defTabSz="12446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b="1" dirty="0"/>
              <a:t>委託合約內容與修正計畫書不同，則</a:t>
            </a:r>
            <a:r>
              <a:rPr lang="zh-TW" altLang="en-US" b="1" dirty="0">
                <a:solidFill>
                  <a:srgbClr val="FF0000"/>
                </a:solidFill>
              </a:rPr>
              <a:t>不予以認列</a:t>
            </a:r>
            <a:r>
              <a:rPr lang="zh-TW" altLang="en-US" b="1" dirty="0"/>
              <a:t>。</a:t>
            </a:r>
            <a:endParaRPr lang="en-US" altLang="zh-TW" b="1" dirty="0"/>
          </a:p>
          <a:p>
            <a:pPr marL="457200" lvl="0" indent="-457200" defTabSz="12446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b="1" dirty="0"/>
              <a:t>委託合約沒有一定格式。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65F7DE7-5C15-8E08-150B-7D5B69F2C349}"/>
              </a:ext>
            </a:extLst>
          </p:cNvPr>
          <p:cNvSpPr txBox="1"/>
          <p:nvPr/>
        </p:nvSpPr>
        <p:spPr>
          <a:xfrm>
            <a:off x="290155" y="4593844"/>
            <a:ext cx="3367445" cy="185089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0" indent="-285750" defTabSz="1244600">
              <a:lnSpc>
                <a:spcPts val="2800"/>
              </a:lnSpc>
              <a:spcBef>
                <a:spcPct val="0"/>
              </a:spcBef>
              <a:buFont typeface="Wingdings 2" panose="05020102010507070707" pitchFamily="18" charset="2"/>
              <a:buChar char="ê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常見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委託名稱、內容、金額與修正計畫書不同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委託期間超過計畫期間範圍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45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1733" y="107443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</a:rPr>
              <a:t>膠裝簽約計畫書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514962" y="1132172"/>
            <a:ext cx="2031638" cy="310443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修正計畫書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附件</a:t>
            </a:r>
          </a:p>
        </p:txBody>
      </p:sp>
      <p:sp>
        <p:nvSpPr>
          <p:cNvPr id="8" name="矩形 7"/>
          <p:cNvSpPr/>
          <p:nvPr/>
        </p:nvSpPr>
        <p:spPr>
          <a:xfrm>
            <a:off x="1458654" y="1692711"/>
            <a:ext cx="6482865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 b="1" kern="100" dirty="0">
                <a:solidFill>
                  <a:srgbClr val="FF0000"/>
                </a:solidFill>
              </a:rPr>
              <a:t>請參照管考手冊</a:t>
            </a:r>
            <a:r>
              <a:rPr lang="en-US" altLang="zh-TW" sz="2000" b="1" kern="100" dirty="0">
                <a:solidFill>
                  <a:srgbClr val="FF0000"/>
                </a:solidFill>
              </a:rPr>
              <a:t>P2-</a:t>
            </a:r>
            <a:r>
              <a:rPr lang="zh-TW" altLang="en-US" sz="2000" b="1" kern="100" dirty="0">
                <a:solidFill>
                  <a:srgbClr val="FF0000"/>
                </a:solidFill>
              </a:rPr>
              <a:t>計畫書附件，依照實際情況</a:t>
            </a:r>
            <a:r>
              <a:rPr lang="zh-TW" altLang="en-US" sz="2000" b="1" kern="100" dirty="0">
                <a:solidFill>
                  <a:srgbClr val="FF0000"/>
                </a:solidFill>
                <a:highlight>
                  <a:srgbClr val="FFFF00"/>
                </a:highlight>
              </a:rPr>
              <a:t>依序</a:t>
            </a:r>
            <a:r>
              <a:rPr lang="zh-TW" altLang="en-US" sz="2000" b="1" kern="100" dirty="0">
                <a:solidFill>
                  <a:srgbClr val="FF0000"/>
                </a:solidFill>
              </a:rPr>
              <a:t>檢附</a:t>
            </a:r>
            <a:endParaRPr lang="en-US" altLang="zh-TW" sz="2000" kern="100" dirty="0">
              <a:solidFill>
                <a:srgbClr val="FF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C910603-59D1-E8D3-C218-0B24EBC2926E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B28FE7-D6A1-A10E-ABBA-4014C8B8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120"/>
          <a:stretch>
            <a:fillRect/>
          </a:stretch>
        </p:blipFill>
        <p:spPr>
          <a:xfrm>
            <a:off x="321733" y="2369995"/>
            <a:ext cx="4486520" cy="95410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890EE7A-0B6F-4B3B-6544-EDB9A65E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8" y="3356028"/>
            <a:ext cx="4270189" cy="328796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666A137-382D-25B7-A238-33DD395997FC}"/>
              </a:ext>
            </a:extLst>
          </p:cNvPr>
          <p:cNvSpPr txBox="1"/>
          <p:nvPr/>
        </p:nvSpPr>
        <p:spPr>
          <a:xfrm>
            <a:off x="5322742" y="1089820"/>
            <a:ext cx="349952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1800" b="1" kern="100" dirty="0">
                <a:solidFill>
                  <a:srgbClr val="FF0000"/>
                </a:solidFill>
              </a:rPr>
              <a:t>如有最新文件，請檢附最新版本</a:t>
            </a:r>
            <a:r>
              <a:rPr lang="en-US" altLang="zh-TW" sz="1800" b="1" kern="100" dirty="0">
                <a:solidFill>
                  <a:srgbClr val="FF0000"/>
                </a:solidFill>
              </a:rPr>
              <a:t>!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D83FFC0-0B18-94FA-7570-9B1710DDF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087" y="2369994"/>
            <a:ext cx="4122180" cy="42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6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9063" y="1962178"/>
            <a:ext cx="3080860" cy="333555"/>
          </a:xfrm>
          <a:prstGeom prst="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計畫書封面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綠色雲彩紙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063" y="2369747"/>
            <a:ext cx="15568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3" indent="-342900">
              <a:lnSpc>
                <a:spcPts val="3000"/>
              </a:lnSpc>
              <a:buSzPts val="1350"/>
              <a:buFont typeface="Wingdings" panose="05000000000000000000" pitchFamily="2" charset="2"/>
              <a:buChar char="l"/>
              <a:tabLst>
                <a:tab pos="948690" algn="l"/>
              </a:tabLst>
            </a:pPr>
            <a:r>
              <a:rPr lang="zh-TW" altLang="zh-TW" sz="2000" kern="100" dirty="0">
                <a:latin typeface="+mj-ea"/>
                <a:ea typeface="+mj-ea"/>
                <a:cs typeface="Times New Roman" panose="02020603050405020304" pitchFamily="18" charset="0"/>
              </a:rPr>
              <a:t>執行規範</a:t>
            </a:r>
          </a:p>
        </p:txBody>
      </p:sp>
      <p:sp>
        <p:nvSpPr>
          <p:cNvPr id="6" name="矩形 5"/>
          <p:cNvSpPr/>
          <p:nvPr/>
        </p:nvSpPr>
        <p:spPr>
          <a:xfrm>
            <a:off x="759063" y="2890935"/>
            <a:ext cx="3080860" cy="333555"/>
          </a:xfrm>
          <a:prstGeom prst="rect">
            <a:avLst/>
          </a:prstGeom>
          <a:solidFill>
            <a:srgbClr val="1DC4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藍色隔頁色紙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(A4)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9063" y="3298504"/>
            <a:ext cx="25603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3" indent="-342900">
              <a:lnSpc>
                <a:spcPts val="3000"/>
              </a:lnSpc>
              <a:buSzPts val="1350"/>
              <a:buFont typeface="Wingdings" panose="05000000000000000000" pitchFamily="2" charset="2"/>
              <a:buChar char="l"/>
              <a:tabLst>
                <a:tab pos="948690" algn="l"/>
              </a:tabLst>
            </a:pPr>
            <a:r>
              <a:rPr lang="zh-TW" altLang="zh-TW" sz="2000" kern="100" dirty="0">
                <a:latin typeface="+mj-ea"/>
                <a:ea typeface="+mj-ea"/>
                <a:cs typeface="Times New Roman" panose="02020603050405020304" pitchFamily="18" charset="0"/>
              </a:rPr>
              <a:t>修正計畫書</a:t>
            </a:r>
            <a:r>
              <a:rPr lang="en-US" altLang="zh-TW" sz="1600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含附件</a:t>
            </a:r>
            <a:r>
              <a:rPr lang="en-US" altLang="zh-TW" sz="1600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TW" altLang="zh-TW" sz="1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9063" y="4257141"/>
            <a:ext cx="34323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3" indent="-342900">
              <a:lnSpc>
                <a:spcPts val="3000"/>
              </a:lnSpc>
              <a:buSzPts val="1350"/>
              <a:buFont typeface="Wingdings" panose="05000000000000000000" pitchFamily="2" charset="2"/>
              <a:buChar char="l"/>
              <a:tabLst>
                <a:tab pos="948690" algn="l"/>
              </a:tabLst>
            </a:pPr>
            <a:r>
              <a:rPr lang="zh-TW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技術審查簡報</a:t>
            </a:r>
            <a:r>
              <a:rPr lang="en-US" altLang="zh-TW" sz="1600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雙面</a:t>
            </a:r>
            <a:r>
              <a:rPr lang="zh-TW" altLang="en-US" sz="1600" kern="100" dirty="0">
                <a:latin typeface="+mj-ea"/>
                <a:cs typeface="Times New Roman" panose="02020603050405020304" pitchFamily="18" charset="0"/>
              </a:rPr>
              <a:t>黑白</a:t>
            </a:r>
            <a:r>
              <a:rPr lang="zh-TW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列印</a:t>
            </a:r>
            <a:r>
              <a:rPr lang="en-US" altLang="zh-TW" sz="1600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TW" altLang="zh-TW" sz="1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063" y="3849572"/>
            <a:ext cx="3080860" cy="333555"/>
          </a:xfrm>
          <a:prstGeom prst="rect">
            <a:avLst/>
          </a:prstGeom>
          <a:solidFill>
            <a:srgbClr val="1DC4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藍色隔頁色紙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(A4)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063" y="4808209"/>
            <a:ext cx="3080860" cy="333555"/>
          </a:xfrm>
          <a:prstGeom prst="rect">
            <a:avLst/>
          </a:prstGeom>
          <a:solidFill>
            <a:srgbClr val="1DC4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藍色隔頁色紙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(A4)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063" y="5215778"/>
            <a:ext cx="3432350" cy="439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3" indent="-342900">
              <a:lnSpc>
                <a:spcPts val="3000"/>
              </a:lnSpc>
              <a:buSzPts val="1350"/>
              <a:buFont typeface="Wingdings" panose="05000000000000000000" pitchFamily="2" charset="2"/>
              <a:buChar char="l"/>
              <a:tabLst>
                <a:tab pos="948690" algn="l"/>
              </a:tabLst>
            </a:pPr>
            <a:r>
              <a:rPr lang="zh-TW" altLang="zh-TW" sz="20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申請</a:t>
            </a:r>
            <a:r>
              <a:rPr lang="zh-TW" altLang="en-US" sz="20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版</a:t>
            </a:r>
            <a:r>
              <a:rPr lang="zh-TW" altLang="zh-TW" sz="2000" kern="100" dirty="0">
                <a:latin typeface="+mj-ea"/>
                <a:ea typeface="+mj-ea"/>
                <a:cs typeface="Times New Roman" panose="02020603050405020304" pitchFamily="18" charset="0"/>
              </a:rPr>
              <a:t>計畫書</a:t>
            </a:r>
            <a:r>
              <a:rPr lang="en-US" altLang="zh-TW" sz="1600" kern="100" dirty="0">
                <a:latin typeface="+mj-ea"/>
                <a:cs typeface="Times New Roman" panose="02020603050405020304" pitchFamily="18" charset="0"/>
              </a:rPr>
              <a:t>(</a:t>
            </a:r>
            <a:r>
              <a:rPr lang="zh-TW" altLang="en-US" sz="1600" kern="100" dirty="0">
                <a:latin typeface="+mj-ea"/>
                <a:cs typeface="Times New Roman" panose="02020603050405020304" pitchFamily="18" charset="0"/>
              </a:rPr>
              <a:t>雙面黑白列印</a:t>
            </a:r>
            <a:r>
              <a:rPr lang="en-US" altLang="zh-TW" sz="1600" kern="100" dirty="0">
                <a:latin typeface="+mj-ea"/>
                <a:cs typeface="Times New Roman" panose="02020603050405020304" pitchFamily="18" charset="0"/>
              </a:rPr>
              <a:t>)</a:t>
            </a:r>
            <a:endParaRPr lang="zh-TW" altLang="zh-TW" sz="1600" kern="100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9063" y="5766850"/>
            <a:ext cx="3080860" cy="333555"/>
          </a:xfrm>
          <a:prstGeom prst="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計畫書封底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綠色雲彩紙</a:t>
            </a:r>
            <a:r>
              <a:rPr lang="en-US" altLang="zh-TW" kern="1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3936879" y="3777364"/>
            <a:ext cx="519775" cy="47977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834651" y="1122222"/>
            <a:ext cx="35846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+mj-ea"/>
                <a:ea typeface="+mj-ea"/>
                <a:sym typeface="Wingdings 2" panose="05020102010507070707" pitchFamily="18" charset="2"/>
              </a:rPr>
              <a:t></a:t>
            </a:r>
            <a:r>
              <a:rPr lang="zh-TW" altLang="en-US" dirty="0">
                <a:solidFill>
                  <a:srgbClr val="000000"/>
                </a:solidFill>
                <a:latin typeface="+mj-ea"/>
                <a:ea typeface="+mj-ea"/>
              </a:rPr>
              <a:t>綠色雲彩紙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色號不限、不上亮膜</a:t>
            </a:r>
            <a:endParaRPr lang="en-US" altLang="zh-TW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+mj-ea"/>
                <a:sym typeface="Wingdings 2" panose="05020102010507070707" pitchFamily="18" charset="2"/>
              </a:rPr>
              <a:t>計畫書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sym typeface="Wingdings 2" panose="05020102010507070707" pitchFamily="18" charset="2"/>
              </a:rPr>
              <a:t>雙面黑白列印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1733" y="107443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</a:rPr>
              <a:t>膠裝簽約計畫書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2529910" y="1104167"/>
            <a:ext cx="2031638" cy="31044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膠裝作業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62" y="1815634"/>
            <a:ext cx="3509318" cy="482457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40" y="1815634"/>
            <a:ext cx="309193" cy="482457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4590510" y="1893787"/>
            <a:ext cx="8636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D6F7706-D618-EC40-179D-79DB299C84AC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3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4088" r="5651" b="9004"/>
          <a:stretch/>
        </p:blipFill>
        <p:spPr>
          <a:xfrm>
            <a:off x="4965365" y="1318985"/>
            <a:ext cx="3745498" cy="233282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17934" y="3026938"/>
            <a:ext cx="6558387" cy="3706608"/>
            <a:chOff x="1418347" y="2226185"/>
            <a:chExt cx="7786594" cy="424815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1" b="98655" l="2613" r="99303">
                          <a14:foregroundMark x1="13240" y1="56278" x2="59233" y2="82063"/>
                          <a14:foregroundMark x1="42160" y1="7399" x2="94948" y2="42825"/>
                          <a14:foregroundMark x1="37805" y1="84305" x2="47387" y2="78475"/>
                          <a14:foregroundMark x1="86934" y1="9193" x2="93380" y2="34305"/>
                          <a14:foregroundMark x1="87108" y1="9865" x2="85714" y2="40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72521" y="2226185"/>
              <a:ext cx="5467350" cy="4248150"/>
            </a:xfrm>
            <a:prstGeom prst="rect">
              <a:avLst/>
            </a:prstGeom>
          </p:spPr>
        </p:pic>
        <p:sp>
          <p:nvSpPr>
            <p:cNvPr id="5" name="手繪多邊形 4"/>
            <p:cNvSpPr/>
            <p:nvPr/>
          </p:nvSpPr>
          <p:spPr>
            <a:xfrm>
              <a:off x="4507081" y="3166306"/>
              <a:ext cx="4621122" cy="2774659"/>
            </a:xfrm>
            <a:custGeom>
              <a:avLst/>
              <a:gdLst>
                <a:gd name="connsiteX0" fmla="*/ 1023029 w 4543087"/>
                <a:gd name="connsiteY0" fmla="*/ 0 h 2707153"/>
                <a:gd name="connsiteX1" fmla="*/ 2956189 w 4543087"/>
                <a:gd name="connsiteY1" fmla="*/ 1387717 h 2707153"/>
                <a:gd name="connsiteX2" fmla="*/ 4323177 w 4543087"/>
                <a:gd name="connsiteY2" fmla="*/ 1387717 h 2707153"/>
                <a:gd name="connsiteX3" fmla="*/ 4543087 w 4543087"/>
                <a:gd name="connsiteY3" fmla="*/ 1607627 h 2707153"/>
                <a:gd name="connsiteX4" fmla="*/ 4543087 w 4543087"/>
                <a:gd name="connsiteY4" fmla="*/ 1937482 h 2707153"/>
                <a:gd name="connsiteX5" fmla="*/ 4543087 w 4543087"/>
                <a:gd name="connsiteY5" fmla="*/ 2487243 h 2707153"/>
                <a:gd name="connsiteX6" fmla="*/ 4323177 w 4543087"/>
                <a:gd name="connsiteY6" fmla="*/ 2707153 h 2707153"/>
                <a:gd name="connsiteX7" fmla="*/ 2956189 w 4543087"/>
                <a:gd name="connsiteY7" fmla="*/ 2707153 h 2707153"/>
                <a:gd name="connsiteX8" fmla="*/ 2276090 w 4543087"/>
                <a:gd name="connsiteY8" fmla="*/ 2707153 h 2707153"/>
                <a:gd name="connsiteX9" fmla="*/ 2042600 w 4543087"/>
                <a:gd name="connsiteY9" fmla="*/ 2707153 h 2707153"/>
                <a:gd name="connsiteX10" fmla="*/ 1822690 w 4543087"/>
                <a:gd name="connsiteY10" fmla="*/ 2487243 h 2707153"/>
                <a:gd name="connsiteX11" fmla="*/ 1822690 w 4543087"/>
                <a:gd name="connsiteY11" fmla="*/ 2259171 h 2707153"/>
                <a:gd name="connsiteX12" fmla="*/ 0 w 4543087"/>
                <a:gd name="connsiteY12" fmla="*/ 1930846 h 2707153"/>
                <a:gd name="connsiteX13" fmla="*/ 1822690 w 4543087"/>
                <a:gd name="connsiteY13" fmla="*/ 1602521 h 2707153"/>
                <a:gd name="connsiteX14" fmla="*/ 1822690 w 4543087"/>
                <a:gd name="connsiteY14" fmla="*/ 1607623 h 2707153"/>
                <a:gd name="connsiteX15" fmla="*/ 1822690 w 4543087"/>
                <a:gd name="connsiteY15" fmla="*/ 1607627 h 2707153"/>
                <a:gd name="connsiteX16" fmla="*/ 2042600 w 4543087"/>
                <a:gd name="connsiteY16" fmla="*/ 1387717 h 2707153"/>
                <a:gd name="connsiteX17" fmla="*/ 2276090 w 4543087"/>
                <a:gd name="connsiteY17" fmla="*/ 1387717 h 27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43087" h="2707153">
                  <a:moveTo>
                    <a:pt x="1023029" y="0"/>
                  </a:moveTo>
                  <a:lnTo>
                    <a:pt x="2956189" y="1387717"/>
                  </a:lnTo>
                  <a:lnTo>
                    <a:pt x="4323177" y="1387717"/>
                  </a:lnTo>
                  <a:cubicBezTo>
                    <a:pt x="4444630" y="1387717"/>
                    <a:pt x="4543087" y="1486174"/>
                    <a:pt x="4543087" y="1607627"/>
                  </a:cubicBezTo>
                  <a:lnTo>
                    <a:pt x="4543087" y="1937482"/>
                  </a:lnTo>
                  <a:lnTo>
                    <a:pt x="4543087" y="2487243"/>
                  </a:lnTo>
                  <a:cubicBezTo>
                    <a:pt x="4543087" y="2608696"/>
                    <a:pt x="4444630" y="2707153"/>
                    <a:pt x="4323177" y="2707153"/>
                  </a:cubicBezTo>
                  <a:lnTo>
                    <a:pt x="2956189" y="2707153"/>
                  </a:lnTo>
                  <a:lnTo>
                    <a:pt x="2276090" y="2707153"/>
                  </a:lnTo>
                  <a:lnTo>
                    <a:pt x="2042600" y="2707153"/>
                  </a:lnTo>
                  <a:cubicBezTo>
                    <a:pt x="1921147" y="2707153"/>
                    <a:pt x="1822690" y="2608696"/>
                    <a:pt x="1822690" y="2487243"/>
                  </a:cubicBezTo>
                  <a:lnTo>
                    <a:pt x="1822690" y="2259171"/>
                  </a:lnTo>
                  <a:lnTo>
                    <a:pt x="0" y="1930846"/>
                  </a:lnTo>
                  <a:lnTo>
                    <a:pt x="1822690" y="1602521"/>
                  </a:lnTo>
                  <a:lnTo>
                    <a:pt x="1822690" y="1607623"/>
                  </a:lnTo>
                  <a:lnTo>
                    <a:pt x="1822690" y="1607627"/>
                  </a:lnTo>
                  <a:cubicBezTo>
                    <a:pt x="1822690" y="1486174"/>
                    <a:pt x="1921147" y="1387717"/>
                    <a:pt x="2042600" y="1387717"/>
                  </a:cubicBezTo>
                  <a:lnTo>
                    <a:pt x="2276090" y="138771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5159863" y="2552760"/>
              <a:ext cx="842189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zh-TW" altLang="en-US" sz="1400" b="1" kern="100">
                  <a:solidFill>
                    <a:srgbClr val="FF0000"/>
                  </a:solidFill>
                  <a:latin typeface="+mj-ea"/>
                  <a:cs typeface="Times New Roman" panose="02020603050405020304" pitchFamily="18" charset="0"/>
                  <a:sym typeface="Wingdings 2" panose="05020102010507070707" pitchFamily="18" charset="2"/>
                </a:rPr>
                <a:t>方式一</a:t>
              </a:r>
              <a:endParaRPr lang="zh-TW" altLang="en-US" sz="14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085986" y="4476166"/>
              <a:ext cx="842189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zh-TW" altLang="en-US" sz="1400" b="1" kern="100" dirty="0">
                  <a:solidFill>
                    <a:srgbClr val="FF0000"/>
                  </a:solidFill>
                  <a:latin typeface="+mj-ea"/>
                  <a:cs typeface="Times New Roman" panose="02020603050405020304" pitchFamily="18" charset="0"/>
                  <a:sym typeface="Wingdings 2" panose="05020102010507070707" pitchFamily="18" charset="2"/>
                </a:rPr>
                <a:t>方式二</a:t>
              </a:r>
              <a:endParaRPr lang="zh-TW" altLang="en-US" sz="14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127609" y="4773136"/>
              <a:ext cx="3077332" cy="1058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+mj-ea"/>
                  <a:ea typeface="+mj-ea"/>
                </a:rPr>
                <a:t>執行規範每頁</a:t>
              </a:r>
              <a:r>
                <a:rPr lang="en-US" altLang="zh-TW" dirty="0">
                  <a:solidFill>
                    <a:srgbClr val="FF0000"/>
                  </a:solidFill>
                  <a:latin typeface="+mj-ea"/>
                  <a:ea typeface="+mj-ea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+mj-ea"/>
                  <a:ea typeface="+mj-ea"/>
                </a:rPr>
                <a:t>正反面</a:t>
              </a:r>
              <a:r>
                <a:rPr lang="en-US" altLang="zh-TW" dirty="0">
                  <a:solidFill>
                    <a:srgbClr val="FF0000"/>
                  </a:solidFill>
                  <a:latin typeface="+mj-ea"/>
                  <a:ea typeface="+mj-ea"/>
                </a:rPr>
                <a:t>)</a:t>
              </a:r>
              <a:r>
                <a:rPr lang="zh-TW" altLang="en-US" dirty="0">
                  <a:solidFill>
                    <a:srgbClr val="FF0000"/>
                  </a:solidFill>
                  <a:latin typeface="+mj-ea"/>
                  <a:ea typeface="+mj-ea"/>
                </a:rPr>
                <a:t>之間均須加蓋</a:t>
              </a:r>
              <a:endParaRPr lang="en-US" altLang="zh-TW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/>
              <a:r>
                <a:rPr lang="zh-TW" altLang="en-US" u="sng" dirty="0">
                  <a:solidFill>
                    <a:srgbClr val="FF0000"/>
                  </a:solidFill>
                  <a:latin typeface="+mj-ea"/>
                  <a:ea typeface="+mj-ea"/>
                </a:rPr>
                <a:t>騎縫章或公司大章</a:t>
              </a:r>
              <a:endParaRPr lang="en-US" altLang="zh-TW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1418347" y="2767727"/>
              <a:ext cx="2149966" cy="997824"/>
            </a:xfrm>
            <a:prstGeom prst="wedgeRoundRectCallout">
              <a:avLst>
                <a:gd name="adj1" fmla="val 81451"/>
                <a:gd name="adj2" fmla="val 5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18347" y="2898607"/>
              <a:ext cx="2149966" cy="740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於計畫書</a:t>
              </a:r>
              <a:r>
                <a:rPr lang="zh-TW" altLang="en-US" u="sng" dirty="0">
                  <a:solidFill>
                    <a:srgbClr val="FF0000"/>
                  </a:solidFill>
                </a:rPr>
                <a:t>側邊</a:t>
              </a:r>
              <a:endParaRPr lang="en-US" altLang="zh-TW" u="sng" dirty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蓋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zh-TW" altLang="en-US" dirty="0">
                  <a:solidFill>
                    <a:srgbClr val="FF0000"/>
                  </a:solidFill>
                </a:rPr>
                <a:t>個公司大章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311223" y="5940964"/>
              <a:ext cx="2827095" cy="388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+mj-ea"/>
                  <a:ea typeface="+mj-ea"/>
                  <a:sym typeface="Wingdings 2" panose="05020102010507070707" pitchFamily="18" charset="2"/>
                </a:rPr>
                <a:t></a:t>
              </a:r>
              <a:r>
                <a:rPr lang="zh-TW" altLang="en-US" sz="1600" dirty="0">
                  <a:solidFill>
                    <a:srgbClr val="FF0000"/>
                  </a:solidFill>
                  <a:latin typeface="+mj-ea"/>
                  <a:ea typeface="+mj-ea"/>
                </a:rPr>
                <a:t>計畫書內頁免用騎縫章</a:t>
              </a:r>
              <a:endParaRPr lang="en-US" altLang="zh-TW" sz="1600" u="sng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95753" y="3244334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kern="100" dirty="0">
                  <a:solidFill>
                    <a:sysClr val="windowText" lastClr="000000"/>
                  </a:solidFill>
                </a:rPr>
                <a:t>膠裝簽約計畫書</a:t>
              </a:r>
              <a:endParaRPr lang="zh-TW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321733" y="107443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</a:rPr>
              <a:t>膠裝簽約計畫書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548766" y="1131518"/>
            <a:ext cx="2514238" cy="31044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用印大小章與騎縫章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FBF583A-2D00-210C-A573-545AB3F28787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38293" y="144371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2.</a:t>
            </a:r>
            <a:r>
              <a:rPr lang="zh-TW" altLang="en-US" sz="2000" b="1" dirty="0">
                <a:solidFill>
                  <a:srgbClr val="0000FF"/>
                </a:solidFill>
              </a:rPr>
              <a:t>開立補助款專款專戶</a:t>
            </a:r>
          </a:p>
        </p:txBody>
      </p:sp>
      <p:sp>
        <p:nvSpPr>
          <p:cNvPr id="5" name="矩形 4"/>
          <p:cNvSpPr/>
          <p:nvPr/>
        </p:nvSpPr>
        <p:spPr>
          <a:xfrm>
            <a:off x="1339110" y="1893664"/>
            <a:ext cx="7039106" cy="9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kern="100" dirty="0">
                <a:solidFill>
                  <a:sysClr val="windowText" lastClr="000000"/>
                </a:solidFill>
              </a:rPr>
              <a:t>(1)</a:t>
            </a:r>
            <a:r>
              <a:rPr lang="zh-TW" altLang="en-US" sz="2000" kern="100" dirty="0">
                <a:solidFill>
                  <a:sysClr val="windowText" lastClr="000000"/>
                </a:solidFill>
              </a:rPr>
              <a:t>新戶：</a:t>
            </a:r>
            <a:r>
              <a:rPr lang="zh-TW" altLang="en-US" sz="2000" kern="100" dirty="0"/>
              <a:t>請至銀行開戶</a:t>
            </a:r>
            <a:r>
              <a:rPr lang="en-US" altLang="zh-TW" sz="2000" kern="100" dirty="0">
                <a:solidFill>
                  <a:sysClr val="windowText" lastClr="000000"/>
                </a:solidFill>
              </a:rPr>
              <a:t>(</a:t>
            </a:r>
            <a:r>
              <a:rPr lang="zh-TW" altLang="en-US" sz="2000" b="1" kern="100" dirty="0">
                <a:solidFill>
                  <a:srgbClr val="FF0000"/>
                </a:solidFill>
              </a:rPr>
              <a:t>銀行不指定</a:t>
            </a:r>
            <a:r>
              <a:rPr lang="en-US" altLang="zh-TW" sz="2000" dirty="0"/>
              <a:t>)</a:t>
            </a:r>
            <a:r>
              <a:rPr lang="zh-TW" altLang="en-US" sz="2000" kern="100" dirty="0">
                <a:solidFill>
                  <a:sysClr val="windowText" lastClr="000000"/>
                </a:solidFill>
              </a:rPr>
              <a:t>，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專戶名稱：</a:t>
            </a:r>
            <a:r>
              <a:rPr lang="zh-TW" altLang="zh-TW" sz="2000" b="1" kern="100" dirty="0">
                <a:solidFill>
                  <a:srgbClr val="FF0000"/>
                </a:solidFill>
              </a:rPr>
              <a:t>公司</a:t>
            </a:r>
            <a:r>
              <a:rPr lang="zh-TW" altLang="en-US" sz="2000" b="1" kern="100" dirty="0">
                <a:solidFill>
                  <a:srgbClr val="FF0000"/>
                </a:solidFill>
              </a:rPr>
              <a:t>全</a:t>
            </a:r>
            <a:r>
              <a:rPr lang="zh-TW" altLang="zh-TW" sz="2000" b="1" kern="100" dirty="0">
                <a:solidFill>
                  <a:srgbClr val="FF0000"/>
                </a:solidFill>
              </a:rPr>
              <a:t>名</a:t>
            </a:r>
            <a:endParaRPr lang="en-US" altLang="zh-TW" sz="2000" b="1" kern="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000" kern="100" dirty="0">
                <a:solidFill>
                  <a:sysClr val="windowText" lastClr="000000"/>
                </a:solidFill>
              </a:rPr>
              <a:t>(2)</a:t>
            </a:r>
            <a:r>
              <a:rPr lang="zh-TW" altLang="en-US" sz="2000" kern="100" dirty="0">
                <a:solidFill>
                  <a:sysClr val="windowText" lastClr="000000"/>
                </a:solidFill>
                <a:latin typeface="微軟正黑體" panose="020B0604030504040204" pitchFamily="34" charset="-120"/>
              </a:rPr>
              <a:t> 既有帳戶：須確認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餘額為零</a:t>
            </a:r>
            <a:endParaRPr lang="zh-TW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1038293" y="3675797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3.</a:t>
            </a:r>
            <a:r>
              <a:rPr lang="zh-TW" altLang="en-US" sz="2000" b="1" dirty="0">
                <a:solidFill>
                  <a:srgbClr val="0000FF"/>
                </a:solidFill>
              </a:rPr>
              <a:t>簽約相關函文</a:t>
            </a:r>
          </a:p>
        </p:txBody>
      </p:sp>
      <p:sp>
        <p:nvSpPr>
          <p:cNvPr id="6" name="矩形 5"/>
          <p:cNvSpPr/>
          <p:nvPr/>
        </p:nvSpPr>
        <p:spPr>
          <a:xfrm>
            <a:off x="1336516" y="4029743"/>
            <a:ext cx="534472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defTabSz="914400">
              <a:lnSpc>
                <a:spcPts val="2500"/>
              </a:lnSpc>
              <a:buSzPts val="1400"/>
              <a:tabLst>
                <a:tab pos="183515" algn="l"/>
              </a:tabLst>
            </a:pPr>
            <a:r>
              <a:rPr lang="en-US" altLang="zh-TW" sz="2000" kern="100" dirty="0">
                <a:solidFill>
                  <a:sysClr val="windowText" lastClr="000000"/>
                </a:solidFill>
              </a:rPr>
              <a:t>(1)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計畫簽約暨請領第</a:t>
            </a:r>
            <a:r>
              <a:rPr lang="en-US" altLang="zh-TW" sz="2000" kern="100" dirty="0">
                <a:solidFill>
                  <a:sysClr val="windowText" lastClr="000000"/>
                </a:solidFill>
              </a:rPr>
              <a:t>1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期款函</a:t>
            </a:r>
            <a:r>
              <a:rPr lang="zh-TW" altLang="en-US" sz="2000" kern="100" dirty="0">
                <a:solidFill>
                  <a:sysClr val="windowText" lastClr="000000"/>
                </a:solidFill>
              </a:rPr>
              <a:t>正、副本各</a:t>
            </a:r>
            <a:r>
              <a:rPr lang="en-US" altLang="zh-TW" sz="2000" kern="100" dirty="0">
                <a:solidFill>
                  <a:sysClr val="windowText" lastClr="000000"/>
                </a:solidFill>
              </a:rPr>
              <a:t>1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份。</a:t>
            </a:r>
            <a:endParaRPr lang="en-US" altLang="zh-TW" sz="2000" kern="100" dirty="0">
              <a:solidFill>
                <a:sysClr val="windowText" lastClr="000000"/>
              </a:solidFill>
            </a:endParaRPr>
          </a:p>
          <a:p>
            <a:pPr marL="0" lvl="4" defTabSz="914400">
              <a:lnSpc>
                <a:spcPts val="2500"/>
              </a:lnSpc>
              <a:buSzPts val="1400"/>
              <a:tabLst>
                <a:tab pos="183515" algn="l"/>
              </a:tabLst>
            </a:pPr>
            <a:r>
              <a:rPr lang="en-US" altLang="zh-TW" sz="2000" kern="100" dirty="0">
                <a:solidFill>
                  <a:sysClr val="windowText" lastClr="000000"/>
                </a:solidFill>
              </a:rPr>
              <a:t>(2)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計畫簽約暨請領第</a:t>
            </a:r>
            <a:r>
              <a:rPr lang="en-US" altLang="zh-TW" sz="2000" kern="100" dirty="0">
                <a:solidFill>
                  <a:sysClr val="windowText" lastClr="000000"/>
                </a:solidFill>
              </a:rPr>
              <a:t>1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期款領據</a:t>
            </a:r>
            <a:r>
              <a:rPr lang="en-US" altLang="zh-TW" sz="2000" kern="100" dirty="0">
                <a:solidFill>
                  <a:sysClr val="windowText" lastClr="000000"/>
                </a:solidFill>
              </a:rPr>
              <a:t>1</a:t>
            </a:r>
            <a:r>
              <a:rPr lang="zh-TW" altLang="zh-TW" sz="2000" kern="100" dirty="0">
                <a:solidFill>
                  <a:sysClr val="windowText" lastClr="000000"/>
                </a:solidFill>
              </a:rPr>
              <a:t>份。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038293" y="4975800"/>
            <a:ext cx="7067413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0000"/>
                </a:solidFill>
              </a:rPr>
              <a:t>全程計畫執行期間，需用印公司大小章之文件均須為正本</a:t>
            </a:r>
            <a:r>
              <a:rPr lang="en-US" altLang="zh-TW" sz="2000" b="1" dirty="0">
                <a:solidFill>
                  <a:srgbClr val="FF0000"/>
                </a:solidFill>
              </a:rPr>
              <a:t>!</a:t>
            </a: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0000"/>
                </a:solidFill>
              </a:rPr>
              <a:t>請勿彩印</a:t>
            </a:r>
            <a:r>
              <a:rPr lang="en-US" altLang="zh-TW" sz="2000" b="1" dirty="0">
                <a:solidFill>
                  <a:srgbClr val="FF0000"/>
                </a:solidFill>
              </a:rPr>
              <a:t>!!!</a:t>
            </a:r>
            <a:r>
              <a:rPr lang="zh-TW" altLang="en-US" sz="2000" b="1" dirty="0">
                <a:solidFill>
                  <a:srgbClr val="FF0000"/>
                </a:solidFill>
              </a:rPr>
              <a:t> 恕不受理。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CE58B1A-6BB4-F8FB-68F3-2CB21FC24A7A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40E8068-D313-E450-E720-2C4DD2A4C150}"/>
              </a:ext>
            </a:extLst>
          </p:cNvPr>
          <p:cNvSpPr txBox="1"/>
          <p:nvPr/>
        </p:nvSpPr>
        <p:spPr>
          <a:xfrm>
            <a:off x="1958604" y="3064198"/>
            <a:ext cx="580011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b="1" kern="100" dirty="0">
                <a:solidFill>
                  <a:srgbClr val="FF0000"/>
                </a:solidFill>
              </a:rPr>
              <a:t>應於存摺封面</a:t>
            </a:r>
            <a:r>
              <a:rPr lang="zh-TW" altLang="en-US" sz="2000" b="1" dirty="0">
                <a:solidFill>
                  <a:srgbClr val="FF0000"/>
                </a:solidFill>
              </a:rPr>
              <a:t>手寫加註：臺中市地方型</a:t>
            </a:r>
            <a:r>
              <a:rPr lang="en-US" altLang="zh-TW" sz="2000" b="1" dirty="0">
                <a:solidFill>
                  <a:srgbClr val="FF0000"/>
                </a:solidFill>
              </a:rPr>
              <a:t>SBIR</a:t>
            </a:r>
            <a:r>
              <a:rPr lang="zh-TW" altLang="en-US" sz="2000" b="1" dirty="0">
                <a:solidFill>
                  <a:srgbClr val="FF0000"/>
                </a:solidFill>
              </a:rPr>
              <a:t>專用</a:t>
            </a:r>
            <a:endParaRPr lang="en-US" altLang="zh-TW" sz="2000" b="1" kern="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4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0402" y="1301644"/>
            <a:ext cx="84431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0000FF"/>
                </a:solidFill>
              </a:rPr>
              <a:t>計畫全程相關文件檔案請至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FF0000"/>
                </a:solidFill>
              </a:rPr>
              <a:t>臺中市政府經濟發展局局網</a:t>
            </a:r>
            <a:r>
              <a:rPr lang="zh-TW" altLang="en-US" sz="2400" b="1" dirty="0">
                <a:solidFill>
                  <a:srgbClr val="0000FF"/>
                </a:solidFill>
              </a:rPr>
              <a:t>下載格式</a:t>
            </a:r>
            <a:r>
              <a:rPr lang="en-US" altLang="zh-TW" sz="2000" b="1" dirty="0">
                <a:solidFill>
                  <a:srgbClr val="0000FF"/>
                </a:solidFill>
              </a:rPr>
              <a:t>https://www.economic.taichung.gov.tw/2764073/Nodelist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E79CA7-C0DB-B06C-3DFC-F360F4C9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12"/>
          <a:stretch>
            <a:fillRect/>
          </a:stretch>
        </p:blipFill>
        <p:spPr>
          <a:xfrm>
            <a:off x="0" y="2613884"/>
            <a:ext cx="9144000" cy="40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5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71" y="1141327"/>
            <a:ext cx="4354703" cy="5562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36300" y="1157118"/>
            <a:ext cx="2037645" cy="231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20441" y="2528819"/>
            <a:ext cx="1887260" cy="144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64255" y="3442728"/>
            <a:ext cx="1659467" cy="190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79388" y="4174911"/>
            <a:ext cx="3369734" cy="201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02067" y="4563415"/>
            <a:ext cx="1364544" cy="234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352958" y="41190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填寫核定公文文號及日期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1154" y="4563415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填寫第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期款金額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6100558" y="4272888"/>
            <a:ext cx="33142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4866611" y="4702420"/>
            <a:ext cx="14885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475144" y="2062383"/>
            <a:ext cx="21210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統一填寫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cxnSp>
        <p:nvCxnSpPr>
          <p:cNvPr id="17" name="直線單箭頭接點 16"/>
          <p:cNvCxnSpPr>
            <a:cxnSpLocks/>
            <a:stCxn id="16" idx="1"/>
          </p:cNvCxnSpPr>
          <p:nvPr/>
        </p:nvCxnSpPr>
        <p:spPr>
          <a:xfrm flipH="1">
            <a:off x="4007700" y="2247049"/>
            <a:ext cx="2467444" cy="337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85535" y="109063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發文時刪除</a:t>
            </a:r>
          </a:p>
        </p:txBody>
      </p:sp>
      <p:cxnSp>
        <p:nvCxnSpPr>
          <p:cNvPr id="19" name="肘形接點 18"/>
          <p:cNvCxnSpPr>
            <a:cxnSpLocks/>
            <a:stCxn id="5" idx="1"/>
            <a:endCxn id="18" idx="3"/>
          </p:cNvCxnSpPr>
          <p:nvPr/>
        </p:nvCxnSpPr>
        <p:spPr>
          <a:xfrm rot="10800000" flipV="1">
            <a:off x="1724364" y="1272829"/>
            <a:ext cx="511937" cy="247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79011" y="3640394"/>
            <a:ext cx="781756" cy="208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315070" y="343180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填寫計畫名稱及編號</a:t>
            </a:r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6029367" y="3580131"/>
            <a:ext cx="33142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740067" y="2673030"/>
            <a:ext cx="1013937" cy="15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4492698" y="26201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發文字號請自行編列</a:t>
            </a:r>
          </a:p>
        </p:txBody>
      </p:sp>
      <p:cxnSp>
        <p:nvCxnSpPr>
          <p:cNvPr id="30" name="直線單箭頭接點 29"/>
          <p:cNvCxnSpPr/>
          <p:nvPr/>
        </p:nvCxnSpPr>
        <p:spPr>
          <a:xfrm flipH="1" flipV="1">
            <a:off x="3765294" y="2776991"/>
            <a:ext cx="727404" cy="6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120441" y="2381352"/>
            <a:ext cx="1887259" cy="141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800936" y="2462160"/>
            <a:ext cx="3084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171411" y="2291950"/>
            <a:ext cx="1767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公文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副本記得要更換受文者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1423CB1-73A8-9F44-C6F6-4F4C2A658714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6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0" y="1385137"/>
            <a:ext cx="4382213" cy="53809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1727199" y="2273447"/>
            <a:ext cx="2333459" cy="186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08376" y="1455994"/>
            <a:ext cx="674513" cy="231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7410" y="10368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發文時刪除</a:t>
            </a:r>
          </a:p>
        </p:txBody>
      </p:sp>
      <p:cxnSp>
        <p:nvCxnSpPr>
          <p:cNvPr id="8" name="肘形接點 7"/>
          <p:cNvCxnSpPr>
            <a:stCxn id="7" idx="1"/>
            <a:endCxn id="6" idx="1"/>
          </p:cNvCxnSpPr>
          <p:nvPr/>
        </p:nvCxnSpPr>
        <p:spPr>
          <a:xfrm rot="10800000" flipH="1" flipV="1">
            <a:off x="547410" y="1221533"/>
            <a:ext cx="160966" cy="350172"/>
          </a:xfrm>
          <a:prstGeom prst="bentConnector3">
            <a:avLst>
              <a:gd name="adj1" fmla="val -14201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846847" y="2628305"/>
            <a:ext cx="2775953" cy="173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67378" y="332335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填寫核定公文文號及日期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55823" y="509536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請填寫專戶資訊，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戶名須與存摺封面一致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375" y="5322927"/>
            <a:ext cx="2610558" cy="498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3318934" y="5572030"/>
            <a:ext cx="17368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08375" y="5861232"/>
            <a:ext cx="261055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3318935" y="5937432"/>
            <a:ext cx="17368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055823" y="5754228"/>
            <a:ext cx="210185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統一填寫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37232" y="1082632"/>
            <a:ext cx="3456692" cy="1982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lvl="4" defTabSz="914400">
              <a:lnSpc>
                <a:spcPts val="2500"/>
              </a:lnSpc>
              <a:buSzPts val="1400"/>
              <a:tabLst>
                <a:tab pos="183515" algn="l"/>
              </a:tabLst>
            </a:pPr>
            <a:r>
              <a:rPr lang="en-US" altLang="zh-TW" kern="100" dirty="0">
                <a:solidFill>
                  <a:sysClr val="windowText" lastClr="000000"/>
                </a:solidFill>
              </a:rPr>
              <a:t>【</a:t>
            </a:r>
            <a:r>
              <a:rPr lang="zh-TW" altLang="en-US" kern="100" dirty="0">
                <a:solidFill>
                  <a:sysClr val="windowText" lastClr="000000"/>
                </a:solidFill>
              </a:rPr>
              <a:t>計畫專戶注意事項</a:t>
            </a:r>
            <a:r>
              <a:rPr lang="en-US" altLang="zh-TW" kern="100" dirty="0">
                <a:solidFill>
                  <a:sysClr val="windowText" lastClr="000000"/>
                </a:solidFill>
              </a:rPr>
              <a:t>】</a:t>
            </a:r>
          </a:p>
          <a:p>
            <a:pPr marL="0" lvl="4" algn="just" defTabSz="914400">
              <a:lnSpc>
                <a:spcPts val="2500"/>
              </a:lnSpc>
              <a:buSzPts val="1400"/>
              <a:tabLst>
                <a:tab pos="183515" algn="l"/>
              </a:tabLst>
            </a:pPr>
            <a:r>
              <a:rPr lang="zh-TW" altLang="zh-TW" kern="100" dirty="0">
                <a:sym typeface="Wingdings 2" panose="05020102010507070707" pitchFamily="18" charset="2"/>
              </a:rPr>
              <a:t></a:t>
            </a:r>
            <a:r>
              <a:rPr lang="zh-TW" altLang="en-US" kern="100" dirty="0">
                <a:sym typeface="Wingdings 2" panose="05020102010507070707" pitchFamily="18" charset="2"/>
              </a:rPr>
              <a:t>補助款專戶，</a:t>
            </a:r>
            <a:r>
              <a:rPr lang="zh-TW" altLang="en-US" b="1" u="sng" kern="100" dirty="0">
                <a:solidFill>
                  <a:srgbClr val="FF0000"/>
                </a:solidFill>
                <a:sym typeface="Wingdings 2" panose="05020102010507070707" pitchFamily="18" charset="2"/>
              </a:rPr>
              <a:t>不得與公司其它款項共同使用</a:t>
            </a:r>
            <a:r>
              <a:rPr lang="zh-TW" altLang="en-US" kern="100" dirty="0">
                <a:sym typeface="Wingdings 2" panose="05020102010507070707" pitchFamily="18" charset="2"/>
              </a:rPr>
              <a:t>，產生的孳息將於結案時繳回市府。</a:t>
            </a:r>
            <a:endParaRPr lang="en-US" altLang="zh-TW" kern="100" dirty="0">
              <a:sym typeface="Wingdings 2" panose="05020102010507070707" pitchFamily="18" charset="2"/>
            </a:endParaRPr>
          </a:p>
          <a:p>
            <a:pPr marL="0" lvl="4" algn="just" defTabSz="914400">
              <a:lnSpc>
                <a:spcPts val="2500"/>
              </a:lnSpc>
              <a:buSzPts val="1400"/>
              <a:tabLst>
                <a:tab pos="183515" algn="l"/>
              </a:tabLst>
            </a:pPr>
            <a:r>
              <a:rPr lang="zh-TW" altLang="zh-TW" kern="100" dirty="0">
                <a:sym typeface="Wingdings 2" panose="05020102010507070707" pitchFamily="18" charset="2"/>
              </a:rPr>
              <a:t></a:t>
            </a:r>
            <a:r>
              <a:rPr lang="zh-TW" altLang="en-US" b="1" u="sng" kern="100" dirty="0">
                <a:solidFill>
                  <a:srgbClr val="FF0000"/>
                </a:solidFill>
                <a:sym typeface="Wingdings 2" panose="05020102010507070707" pitchFamily="18" charset="2"/>
              </a:rPr>
              <a:t>自籌款不需要匯入</a:t>
            </a:r>
            <a:r>
              <a:rPr lang="zh-TW" altLang="en-US" kern="100" dirty="0">
                <a:sym typeface="Wingdings 2" panose="05020102010507070707" pitchFamily="18" charset="2"/>
              </a:rPr>
              <a:t>，本帳戶僅供市府匯入補助款使用。</a:t>
            </a:r>
            <a:endParaRPr lang="zh-TW" altLang="zh-TW" kern="100" dirty="0"/>
          </a:p>
        </p:txBody>
      </p:sp>
      <p:cxnSp>
        <p:nvCxnSpPr>
          <p:cNvPr id="32" name="肘形接點 31"/>
          <p:cNvCxnSpPr>
            <a:stCxn id="10" idx="1"/>
            <a:endCxn id="9" idx="2"/>
          </p:cNvCxnSpPr>
          <p:nvPr/>
        </p:nvCxnSpPr>
        <p:spPr>
          <a:xfrm rot="10800000">
            <a:off x="3234824" y="2801794"/>
            <a:ext cx="1932554" cy="70622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CB5430-B854-0E88-5D14-52E2470D0B39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4457" y="17997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專案辦公室服務窗口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57200" y="4414216"/>
            <a:ext cx="719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諮詢時間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星期一至星期五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09:30-12:00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13:30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17:00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0481"/>
              </p:ext>
            </p:extLst>
          </p:nvPr>
        </p:nvGraphicFramePr>
        <p:xfrm>
          <a:off x="457200" y="1487985"/>
          <a:ext cx="8421209" cy="27432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83343">
                  <a:extLst>
                    <a:ext uri="{9D8B030D-6E8A-4147-A177-3AD203B41FA5}">
                      <a16:colId xmlns:a16="http://schemas.microsoft.com/office/drawing/2014/main" val="1166585628"/>
                    </a:ext>
                  </a:extLst>
                </a:gridCol>
                <a:gridCol w="1061330">
                  <a:extLst>
                    <a:ext uri="{9D8B030D-6E8A-4147-A177-3AD203B41FA5}">
                      <a16:colId xmlns:a16="http://schemas.microsoft.com/office/drawing/2014/main" val="2766823978"/>
                    </a:ext>
                  </a:extLst>
                </a:gridCol>
                <a:gridCol w="2207794">
                  <a:extLst>
                    <a:ext uri="{9D8B030D-6E8A-4147-A177-3AD203B41FA5}">
                      <a16:colId xmlns:a16="http://schemas.microsoft.com/office/drawing/2014/main" val="1581650910"/>
                    </a:ext>
                  </a:extLst>
                </a:gridCol>
                <a:gridCol w="2568742">
                  <a:extLst>
                    <a:ext uri="{9D8B030D-6E8A-4147-A177-3AD203B41FA5}">
                      <a16:colId xmlns:a16="http://schemas.microsoft.com/office/drawing/2014/main" val="1557529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計畫領域</a:t>
                      </a:r>
                      <a:endParaRPr lang="zh-TW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專員</a:t>
                      </a:r>
                      <a:endParaRPr lang="zh-TW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</a:rPr>
                        <a:t>電話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mail</a:t>
                      </a:r>
                      <a:endParaRPr lang="zh-TW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38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dirty="0">
                          <a:effectLst/>
                        </a:rPr>
                        <a:t>生技醫療</a:t>
                      </a:r>
                      <a:r>
                        <a:rPr lang="zh-TW" altLang="en-US" sz="1800" b="1" dirty="0">
                          <a:effectLst/>
                        </a:rPr>
                        <a:t>、</a:t>
                      </a:r>
                      <a:r>
                        <a:rPr lang="zh-TW" altLang="zh-TW" sz="1800" b="1" dirty="0">
                          <a:effectLst/>
                        </a:rPr>
                        <a:t>光電資通</a:t>
                      </a:r>
                      <a:endParaRPr lang="zh-TW" alt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dirty="0">
                          <a:effectLst/>
                        </a:rPr>
                        <a:t>王千毓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effectLst/>
                        </a:rPr>
                        <a:t>2358-7591#</a:t>
                      </a:r>
                      <a:r>
                        <a:rPr lang="en-US" sz="1800" b="1" dirty="0">
                          <a:effectLst/>
                        </a:rPr>
                        <a:t>1447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hlinkClick r:id="rId3"/>
                        </a:rPr>
                        <a:t>c1447@csd.org.tw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3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b="1" dirty="0">
                          <a:effectLst/>
                        </a:rPr>
                        <a:t>民生化工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dirty="0">
                          <a:effectLst/>
                        </a:rPr>
                        <a:t>曾心妤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effectLst/>
                        </a:rPr>
                        <a:t>2358-7591#</a:t>
                      </a:r>
                      <a:r>
                        <a:rPr lang="en-US" sz="1800" b="1" dirty="0">
                          <a:effectLst/>
                        </a:rPr>
                        <a:t>1543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hlinkClick r:id="rId4"/>
                        </a:rPr>
                        <a:t>c1543@csd.org.tw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05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dirty="0">
                          <a:effectLst/>
                        </a:rPr>
                        <a:t>金屬機械</a:t>
                      </a:r>
                      <a:endParaRPr lang="zh-TW" alt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>
                          <a:effectLst/>
                        </a:rPr>
                        <a:t>蔡侑宸</a:t>
                      </a:r>
                      <a:endParaRPr lang="zh-TW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effectLst/>
                        </a:rPr>
                        <a:t>2358-7591#</a:t>
                      </a:r>
                      <a:r>
                        <a:rPr lang="en-US" sz="1800" b="1" dirty="0">
                          <a:effectLst/>
                        </a:rPr>
                        <a:t>1460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hlinkClick r:id="rId5"/>
                        </a:rPr>
                        <a:t>c1460@csd.org.tw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28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dirty="0">
                          <a:effectLst/>
                        </a:rPr>
                        <a:t>創新服務</a:t>
                      </a:r>
                      <a:endParaRPr lang="zh-TW" alt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dirty="0">
                          <a:effectLst/>
                        </a:rPr>
                        <a:t>王敏如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effectLst/>
                        </a:rPr>
                        <a:t>2358-7591#7020</a:t>
                      </a:r>
                      <a:endParaRPr lang="zh-TW" alt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hlinkClick r:id="rId6"/>
                        </a:rPr>
                        <a:t>minjulife@gmail.com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3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55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3305729257"/>
              </p:ext>
            </p:extLst>
          </p:nvPr>
        </p:nvGraphicFramePr>
        <p:xfrm>
          <a:off x="1938578" y="1855964"/>
          <a:ext cx="7419771" cy="340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標題 5"/>
          <p:cNvSpPr txBox="1">
            <a:spLocks/>
          </p:cNvSpPr>
          <p:nvPr/>
        </p:nvSpPr>
        <p:spPr>
          <a:xfrm>
            <a:off x="244156" y="208592"/>
            <a:ext cx="1270319" cy="690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415277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4423" y="196823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全程計畫管考作業流程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15059610"/>
              </p:ext>
            </p:extLst>
          </p:nvPr>
        </p:nvGraphicFramePr>
        <p:xfrm>
          <a:off x="4008442" y="2269258"/>
          <a:ext cx="4555067" cy="414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295809" y="2280127"/>
            <a:ext cx="205780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sz="2400" dirty="0"/>
              <a:t>114</a:t>
            </a:r>
            <a:r>
              <a:rPr lang="zh-TW" altLang="en-US" sz="2400" dirty="0"/>
              <a:t>年</a:t>
            </a:r>
            <a:r>
              <a:rPr lang="en-US" altLang="zh-TW" sz="2400" dirty="0"/>
              <a:t>10-11</a:t>
            </a:r>
            <a:r>
              <a:rPr lang="zh-TW" altLang="en-US" sz="2400" dirty="0"/>
              <a:t>月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0982" y="3770592"/>
            <a:ext cx="33674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sz="2400" dirty="0"/>
              <a:t>114</a:t>
            </a:r>
            <a:r>
              <a:rPr lang="zh-TW" altLang="en-US" sz="2400" dirty="0"/>
              <a:t>年</a:t>
            </a:r>
            <a:r>
              <a:rPr lang="en-US" altLang="zh-TW" sz="2400" dirty="0"/>
              <a:t>12</a:t>
            </a:r>
            <a:r>
              <a:rPr lang="zh-TW" altLang="en-US" sz="2400" dirty="0"/>
              <a:t>月</a:t>
            </a:r>
            <a:r>
              <a:rPr lang="en-US" altLang="zh-TW" sz="2400" dirty="0"/>
              <a:t>+115</a:t>
            </a:r>
            <a:r>
              <a:rPr lang="zh-TW" altLang="en-US" sz="2400" dirty="0"/>
              <a:t>年</a:t>
            </a:r>
            <a:r>
              <a:rPr lang="en-US" altLang="zh-TW" sz="2400" dirty="0"/>
              <a:t>2-3</a:t>
            </a:r>
            <a:r>
              <a:rPr lang="zh-TW" altLang="en-US" sz="2400" dirty="0"/>
              <a:t>月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455916" y="4426750"/>
            <a:ext cx="173759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sz="2400" dirty="0"/>
              <a:t>115</a:t>
            </a:r>
            <a:r>
              <a:rPr lang="zh-TW" altLang="en-US" sz="2400" dirty="0"/>
              <a:t>年</a:t>
            </a:r>
            <a:r>
              <a:rPr lang="en-US" altLang="zh-TW" sz="2400" dirty="0"/>
              <a:t>6-7</a:t>
            </a:r>
            <a:r>
              <a:rPr lang="zh-TW" altLang="en-US" sz="2400" dirty="0"/>
              <a:t>月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455916" y="5155679"/>
            <a:ext cx="188628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sz="2400" dirty="0"/>
              <a:t>115</a:t>
            </a:r>
            <a:r>
              <a:rPr lang="zh-TW" altLang="en-US" sz="2400" dirty="0"/>
              <a:t>年</a:t>
            </a:r>
            <a:r>
              <a:rPr lang="en-US" altLang="zh-TW" sz="2400" dirty="0"/>
              <a:t>8-11</a:t>
            </a:r>
            <a:r>
              <a:rPr lang="zh-TW" altLang="en-US" sz="2400" dirty="0"/>
              <a:t>月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71201" y="5884608"/>
            <a:ext cx="27070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sz="2400" dirty="0"/>
              <a:t>116-118</a:t>
            </a:r>
            <a:r>
              <a:rPr lang="zh-TW" altLang="en-US" sz="2400" dirty="0"/>
              <a:t>年</a:t>
            </a:r>
            <a:r>
              <a:rPr lang="en-US" altLang="zh-TW" sz="2400" dirty="0"/>
              <a:t>(</a:t>
            </a:r>
            <a:r>
              <a:rPr lang="zh-TW" altLang="en-US" sz="2400" dirty="0"/>
              <a:t>每年度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2838" y="1655376"/>
            <a:ext cx="7820671" cy="479524"/>
          </a:xfrm>
          <a:prstGeom prst="roundRect">
            <a:avLst>
              <a:gd name="adj" fmla="val 6929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/>
              <a:t>預計作業流程與時間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295809" y="3016398"/>
            <a:ext cx="205780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sz="2400" dirty="0"/>
              <a:t>114</a:t>
            </a:r>
            <a:r>
              <a:rPr lang="zh-TW" altLang="en-US" sz="2400" dirty="0"/>
              <a:t>年</a:t>
            </a:r>
            <a:r>
              <a:rPr lang="en-US" altLang="zh-TW" sz="2400" dirty="0"/>
              <a:t>11-12</a:t>
            </a:r>
            <a:r>
              <a:rPr lang="zh-TW" altLang="en-US" sz="2400" dirty="0"/>
              <a:t>月</a:t>
            </a:r>
          </a:p>
        </p:txBody>
      </p:sp>
      <p:sp>
        <p:nvSpPr>
          <p:cNvPr id="12" name="矩形 11"/>
          <p:cNvSpPr/>
          <p:nvPr/>
        </p:nvSpPr>
        <p:spPr>
          <a:xfrm>
            <a:off x="742838" y="1193212"/>
            <a:ext cx="7820671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0000"/>
                </a:solidFill>
              </a:rPr>
              <a:t>全程計畫執行期間不變 </a:t>
            </a:r>
            <a:r>
              <a:rPr lang="en-US" altLang="zh-TW" sz="2000" b="1" dirty="0">
                <a:solidFill>
                  <a:srgbClr val="FF0000"/>
                </a:solidFill>
              </a:rPr>
              <a:t>114</a:t>
            </a:r>
            <a:r>
              <a:rPr lang="zh-TW" altLang="en-US" sz="2000" b="1" dirty="0">
                <a:solidFill>
                  <a:srgbClr val="FF0000"/>
                </a:solidFill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</a:rPr>
              <a:t>09</a:t>
            </a:r>
            <a:r>
              <a:rPr lang="zh-TW" altLang="en-US" sz="2000" b="1" dirty="0">
                <a:solidFill>
                  <a:srgbClr val="FF0000"/>
                </a:solidFill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</a:rPr>
              <a:t>01</a:t>
            </a:r>
            <a:r>
              <a:rPr lang="zh-TW" altLang="en-US" sz="2000" b="1" dirty="0">
                <a:solidFill>
                  <a:srgbClr val="FF0000"/>
                </a:solidFill>
              </a:rPr>
              <a:t>日</a:t>
            </a:r>
            <a:r>
              <a:rPr lang="en-US" altLang="zh-TW" sz="2000" b="1" dirty="0">
                <a:solidFill>
                  <a:srgbClr val="FF0000"/>
                </a:solidFill>
              </a:rPr>
              <a:t>-115</a:t>
            </a:r>
            <a:r>
              <a:rPr lang="zh-TW" altLang="en-US" sz="2000" b="1" dirty="0">
                <a:solidFill>
                  <a:srgbClr val="FF0000"/>
                </a:solidFill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</a:rPr>
              <a:t>05</a:t>
            </a:r>
            <a:r>
              <a:rPr lang="zh-TW" altLang="en-US" sz="2000" b="1" dirty="0">
                <a:solidFill>
                  <a:srgbClr val="FF0000"/>
                </a:solidFill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</a:rPr>
              <a:t>31</a:t>
            </a:r>
            <a:r>
              <a:rPr lang="zh-TW" altLang="en-US" sz="2000" b="1" dirty="0">
                <a:solidFill>
                  <a:srgbClr val="FF0000"/>
                </a:solidFill>
              </a:rPr>
              <a:t>日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83436"/>
              </p:ext>
            </p:extLst>
          </p:nvPr>
        </p:nvGraphicFramePr>
        <p:xfrm>
          <a:off x="247611" y="1384093"/>
          <a:ext cx="8661773" cy="47987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{5FD0F851-EC5A-4D38-B0AD-8093EC10F338}</a:tableStyleId>
              </a:tblPr>
              <a:tblGrid>
                <a:gridCol w="1099496">
                  <a:extLst>
                    <a:ext uri="{9D8B030D-6E8A-4147-A177-3AD203B41FA5}">
                      <a16:colId xmlns:a16="http://schemas.microsoft.com/office/drawing/2014/main" val="3376130216"/>
                    </a:ext>
                  </a:extLst>
                </a:gridCol>
                <a:gridCol w="7562277">
                  <a:extLst>
                    <a:ext uri="{9D8B030D-6E8A-4147-A177-3AD203B41FA5}">
                      <a16:colId xmlns:a16="http://schemas.microsoft.com/office/drawing/2014/main" val="1906888872"/>
                    </a:ext>
                  </a:extLst>
                </a:gridCol>
              </a:tblGrid>
              <a:tr h="34150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工作項目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計畫簽約及請領第</a:t>
                      </a:r>
                      <a:r>
                        <a:rPr lang="en-US" altLang="zh-TW" sz="1800" kern="100" dirty="0">
                          <a:effectLst/>
                        </a:rPr>
                        <a:t>1</a:t>
                      </a:r>
                      <a:r>
                        <a:rPr lang="zh-TW" altLang="en-US" sz="1800" kern="100" dirty="0">
                          <a:effectLst/>
                        </a:rPr>
                        <a:t>期補助款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1062926"/>
                  </a:ext>
                </a:extLst>
              </a:tr>
              <a:tr h="104417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時間點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4" indent="0" algn="just">
                        <a:lnSpc>
                          <a:spcPts val="25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83515" algn="l"/>
                        </a:tabLst>
                      </a:pP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核定函發文日起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日內</a:t>
                      </a:r>
                      <a:r>
                        <a:rPr lang="zh-TW" sz="1800" kern="100" dirty="0">
                          <a:effectLst/>
                        </a:rPr>
                        <a:t>完成修正計畫書與請款資料。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6837441"/>
                  </a:ext>
                </a:extLst>
              </a:tr>
              <a:tr h="1504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kern="0" dirty="0"/>
                        <a:t>應備文件</a:t>
                      </a:r>
                      <a:endParaRPr lang="zh-TW" altLang="zh-TW" b="0" kern="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4" indent="0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83515" algn="l"/>
                        </a:tabLst>
                      </a:pP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膠裝簽約計畫書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含執行規範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，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式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份。</a:t>
                      </a:r>
                    </a:p>
                    <a:p>
                      <a:pPr marL="0" lvl="4" indent="0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83515" algn="l"/>
                        </a:tabLst>
                      </a:pP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計畫簽約暨請領第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期款函，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份。</a:t>
                      </a:r>
                    </a:p>
                    <a:p>
                      <a:pPr marL="0" lvl="4" indent="0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83515" algn="l"/>
                        </a:tabLst>
                      </a:pP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計畫簽約暨請領第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期款領據，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份。</a:t>
                      </a:r>
                    </a:p>
                    <a:p>
                      <a:pPr marL="0" lvl="4" indent="0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83515" algn="l"/>
                        </a:tabLst>
                      </a:pP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補助款專戶存摺封面與內頁影本，</a:t>
                      </a:r>
                      <a:r>
                        <a:rPr lang="en-US" sz="1800" kern="1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份。</a:t>
                      </a:r>
                    </a:p>
                    <a:p>
                      <a:pPr marL="0" lvl="4" indent="0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83515" algn="l"/>
                        </a:tabLst>
                      </a:pPr>
                      <a:r>
                        <a:rPr lang="zh-TW" sz="1800" kern="100" dirty="0">
                          <a:effectLst/>
                          <a:highlight>
                            <a:srgbClr val="FFFF00"/>
                          </a:highlight>
                        </a:rPr>
                        <a:t>其他應備文件。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5392830"/>
                  </a:ext>
                </a:extLst>
              </a:tr>
              <a:tr h="79947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作業方式</a:t>
                      </a:r>
                      <a:endParaRPr lang="zh-TW" sz="1800" b="0" kern="1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5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</a:rPr>
                        <a:t>備妥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簽約計畫書</a:t>
                      </a: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份及請款文件</a:t>
                      </a:r>
                      <a:r>
                        <a:rPr lang="zh-TW" sz="1800" kern="100" dirty="0">
                          <a:effectLst/>
                        </a:rPr>
                        <a:t>，函送專案辦公室審核確認後，送臺中市政府經濟發展局辦理撥款事宜。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802361"/>
                  </a:ext>
                </a:extLst>
              </a:tr>
              <a:tr h="105304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說明事項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5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zh-TW" altLang="zh-TW" sz="1800" kern="1200" dirty="0">
                          <a:effectLst/>
                        </a:rPr>
                        <a:t>本計畫係全程審查，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</a:rPr>
                        <a:t>一次簽約、二期付款</a:t>
                      </a:r>
                      <a:r>
                        <a:rPr lang="zh-TW" altLang="zh-TW" sz="1800" kern="1200" dirty="0">
                          <a:effectLst/>
                        </a:rPr>
                        <a:t>。第一期支付總補助款</a:t>
                      </a:r>
                      <a:r>
                        <a:rPr lang="en-US" altLang="zh-TW" sz="1800" kern="1200" dirty="0">
                          <a:effectLst/>
                        </a:rPr>
                        <a:t>50</a:t>
                      </a:r>
                      <a:r>
                        <a:rPr lang="zh-TW" altLang="zh-TW" sz="1800" kern="1200" dirty="0">
                          <a:effectLst/>
                        </a:rPr>
                        <a:t>％，俟結案提出結案報告</a:t>
                      </a:r>
                      <a:r>
                        <a:rPr lang="zh-TW" altLang="en-US" sz="1800" kern="1200" dirty="0">
                          <a:effectLst/>
                        </a:rPr>
                        <a:t>經審查通過</a:t>
                      </a:r>
                      <a:r>
                        <a:rPr lang="zh-TW" altLang="zh-TW" sz="1800" kern="1200" dirty="0">
                          <a:effectLst/>
                        </a:rPr>
                        <a:t>後，再</a:t>
                      </a:r>
                      <a:r>
                        <a:rPr lang="zh-TW" altLang="en-US" sz="1800" kern="1200" dirty="0">
                          <a:effectLst/>
                        </a:rPr>
                        <a:t>辦理結案作業，請領</a:t>
                      </a:r>
                      <a:r>
                        <a:rPr lang="zh-TW" altLang="zh-TW" sz="1800" kern="1200" dirty="0">
                          <a:effectLst/>
                        </a:rPr>
                        <a:t>第二期款項。</a:t>
                      </a:r>
                      <a:endParaRPr lang="zh-TW" sz="18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89517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投影片編號版面配置區 1"/>
          <p:cNvSpPr txBox="1">
            <a:spLocks/>
          </p:cNvSpPr>
          <p:nvPr/>
        </p:nvSpPr>
        <p:spPr>
          <a:xfrm>
            <a:off x="9185635" y="6290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39BEF3-C642-43F7-A951-ECBD4B381009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9826" y="1939222"/>
            <a:ext cx="3800564" cy="336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+mj-ea"/>
              </a:rPr>
              <a:t>檔案請至局網下載。</a:t>
            </a:r>
            <a:endParaRPr lang="en-US" altLang="zh-TW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FF0000"/>
                </a:solidFill>
                <a:latin typeface="+mj-ea"/>
              </a:rPr>
              <a:t>執行規範為制式契約，請勿更動契約條文內容</a:t>
            </a:r>
            <a:r>
              <a:rPr lang="zh-TW" altLang="en-US" dirty="0">
                <a:latin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+mj-ea"/>
                <a:ea typeface="+mj-ea"/>
              </a:rPr>
              <a:t>請填寫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第一頁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紅色字體</a:t>
            </a:r>
            <a:r>
              <a:rPr lang="zh-TW" altLang="en-US" dirty="0">
                <a:latin typeface="+mj-ea"/>
                <a:ea typeface="+mj-ea"/>
              </a:rPr>
              <a:t>標示處。</a:t>
            </a:r>
            <a:endParaRPr lang="en-US" altLang="zh-TW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+mj-ea"/>
                <a:ea typeface="+mj-ea"/>
              </a:rPr>
              <a:t>執行規範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內頁均須蓋騎縫章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如無騎縫章可用公司章代替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+mj-ea"/>
                <a:ea typeface="+mj-ea"/>
              </a:rPr>
              <a:t>聯合申請案請兩家廠商各別填寫執行規範。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82792" y="1513100"/>
            <a:ext cx="1671109" cy="38756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(1)</a:t>
            </a:r>
            <a:r>
              <a:rPr lang="zh-TW" altLang="en-US" b="1" dirty="0">
                <a:solidFill>
                  <a:schemeClr val="tx1"/>
                </a:solidFill>
              </a:rPr>
              <a:t>執行規範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459764" y="1051973"/>
            <a:ext cx="4288353" cy="5584464"/>
            <a:chOff x="528144" y="1008549"/>
            <a:chExt cx="4235668" cy="5683542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44" y="1008549"/>
              <a:ext cx="4235668" cy="568354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331184" y="4243038"/>
              <a:ext cx="1166522" cy="5639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用印公司大小章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21733" y="107443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</a:rPr>
              <a:t>膠裝簽約計畫書</a:t>
            </a:r>
          </a:p>
        </p:txBody>
      </p:sp>
      <p:sp>
        <p:nvSpPr>
          <p:cNvPr id="12" name="矩形 11"/>
          <p:cNvSpPr/>
          <p:nvPr/>
        </p:nvSpPr>
        <p:spPr>
          <a:xfrm>
            <a:off x="359827" y="5457261"/>
            <a:ext cx="380056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全程計畫執行期間，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文件均有提供</a:t>
            </a:r>
            <a:r>
              <a:rPr lang="en-US" altLang="zh-TW" b="1" dirty="0">
                <a:solidFill>
                  <a:srgbClr val="FF0000"/>
                </a:solidFill>
              </a:rPr>
              <a:t>word</a:t>
            </a:r>
            <a:r>
              <a:rPr lang="zh-TW" altLang="en-US" b="1" dirty="0">
                <a:solidFill>
                  <a:srgbClr val="FF0000"/>
                </a:solidFill>
              </a:rPr>
              <a:t>檔於局網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請勿手寫</a:t>
            </a:r>
            <a:r>
              <a:rPr lang="en-US" altLang="zh-TW" b="1" dirty="0">
                <a:solidFill>
                  <a:srgbClr val="FF0000"/>
                </a:solidFill>
              </a:rPr>
              <a:t>~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9F68D2-EBDD-3BAE-4E69-7479E7A7A156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9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24D3C99-1EE9-5389-A6A9-7E041AD7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0CAF32A-E495-37FF-C8B4-D8A9790C584F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B49FAF-549F-9D72-2718-F1D60271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11" y="1088006"/>
            <a:ext cx="4011521" cy="5386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3" name="矩形 22"/>
          <p:cNvSpPr/>
          <p:nvPr/>
        </p:nvSpPr>
        <p:spPr>
          <a:xfrm>
            <a:off x="321733" y="107443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</a:rPr>
              <a:t>膠裝簽約計畫書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70159" y="1513181"/>
            <a:ext cx="2512087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封面</a:t>
            </a:r>
          </a:p>
        </p:txBody>
      </p:sp>
      <p:sp>
        <p:nvSpPr>
          <p:cNvPr id="6" name="圖說文字: 直線 5">
            <a:extLst>
              <a:ext uri="{FF2B5EF4-FFF2-40B4-BE49-F238E27FC236}">
                <a16:creationId xmlns:a16="http://schemas.microsoft.com/office/drawing/2014/main" id="{B64E9837-55CE-EE96-2D87-68315385F09C}"/>
              </a:ext>
            </a:extLst>
          </p:cNvPr>
          <p:cNvSpPr/>
          <p:nvPr/>
        </p:nvSpPr>
        <p:spPr>
          <a:xfrm>
            <a:off x="7614819" y="1150936"/>
            <a:ext cx="959021" cy="365125"/>
          </a:xfrm>
          <a:prstGeom prst="borderCallout1">
            <a:avLst>
              <a:gd name="adj1" fmla="val 18750"/>
              <a:gd name="adj2" fmla="val -8333"/>
              <a:gd name="adj3" fmla="val 50595"/>
              <a:gd name="adj4" fmla="val -74672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請刪除</a:t>
            </a:r>
            <a:r>
              <a:rPr lang="zh-TW" altLang="en-US" dirty="0"/>
              <a:t>ˊ</a:t>
            </a:r>
          </a:p>
        </p:txBody>
      </p:sp>
      <p:sp>
        <p:nvSpPr>
          <p:cNvPr id="7" name="圖說文字: 直線 6">
            <a:extLst>
              <a:ext uri="{FF2B5EF4-FFF2-40B4-BE49-F238E27FC236}">
                <a16:creationId xmlns:a16="http://schemas.microsoft.com/office/drawing/2014/main" id="{7CB85DD2-172E-60FE-3A9F-E133A4A7ECA3}"/>
              </a:ext>
            </a:extLst>
          </p:cNvPr>
          <p:cNvSpPr/>
          <p:nvPr/>
        </p:nvSpPr>
        <p:spPr>
          <a:xfrm>
            <a:off x="1068512" y="2093471"/>
            <a:ext cx="1796875" cy="701099"/>
          </a:xfrm>
          <a:prstGeom prst="borderCallout1">
            <a:avLst>
              <a:gd name="adj1" fmla="val -2617"/>
              <a:gd name="adj2" fmla="val 98537"/>
              <a:gd name="adj3" fmla="val -94628"/>
              <a:gd name="adj4" fmla="val 129807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</a:rPr>
              <a:t>請填入核定書上的計畫編號</a:t>
            </a:r>
          </a:p>
        </p:txBody>
      </p:sp>
      <p:sp>
        <p:nvSpPr>
          <p:cNvPr id="8" name="圖說文字: 直線 7">
            <a:extLst>
              <a:ext uri="{FF2B5EF4-FFF2-40B4-BE49-F238E27FC236}">
                <a16:creationId xmlns:a16="http://schemas.microsoft.com/office/drawing/2014/main" id="{BFE6D84F-F3C6-B808-8351-C47FF0258D22}"/>
              </a:ext>
            </a:extLst>
          </p:cNvPr>
          <p:cNvSpPr/>
          <p:nvPr/>
        </p:nvSpPr>
        <p:spPr>
          <a:xfrm>
            <a:off x="6056355" y="5676241"/>
            <a:ext cx="772917" cy="365125"/>
          </a:xfrm>
          <a:prstGeom prst="borderCallout1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ysClr val="windowText" lastClr="000000"/>
                </a:solidFill>
              </a:rPr>
              <a:t>9</a:t>
            </a:r>
            <a:r>
              <a:rPr lang="zh-TW" altLang="en-US" dirty="0">
                <a:solidFill>
                  <a:sysClr val="windowText" lastClr="000000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03778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C67ED9-D1B8-CCAB-8AB8-E1F2968A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1B404F-5574-C308-3E1B-DADC84DBA873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CAD485-F106-6251-D809-0996B88AF864}"/>
              </a:ext>
            </a:extLst>
          </p:cNvPr>
          <p:cNvSpPr/>
          <p:nvPr/>
        </p:nvSpPr>
        <p:spPr>
          <a:xfrm>
            <a:off x="321733" y="107443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0000FF"/>
                </a:solidFill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</a:rPr>
              <a:t>膠裝簽約計畫書</a:t>
            </a:r>
          </a:p>
        </p:txBody>
      </p:sp>
      <p:sp>
        <p:nvSpPr>
          <p:cNvPr id="5" name="圓角矩形 32">
            <a:extLst>
              <a:ext uri="{FF2B5EF4-FFF2-40B4-BE49-F238E27FC236}">
                <a16:creationId xmlns:a16="http://schemas.microsoft.com/office/drawing/2014/main" id="{0C0B243E-FD03-D339-AED7-A0A771562BA0}"/>
              </a:ext>
            </a:extLst>
          </p:cNvPr>
          <p:cNvSpPr/>
          <p:nvPr/>
        </p:nvSpPr>
        <p:spPr>
          <a:xfrm>
            <a:off x="570159" y="1513181"/>
            <a:ext cx="4114857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審查意見及回覆說明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4" y="2058475"/>
            <a:ext cx="4135861" cy="3387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00" y="1074431"/>
            <a:ext cx="4273631" cy="5740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5138117" y="3028890"/>
            <a:ext cx="3800563" cy="4001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0000"/>
                </a:solidFill>
              </a:rPr>
              <a:t>書審意見</a:t>
            </a:r>
          </a:p>
        </p:txBody>
      </p:sp>
      <p:sp>
        <p:nvSpPr>
          <p:cNvPr id="9" name="矩形 8"/>
          <p:cNvSpPr/>
          <p:nvPr/>
        </p:nvSpPr>
        <p:spPr>
          <a:xfrm>
            <a:off x="5138117" y="5260616"/>
            <a:ext cx="3800563" cy="4001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0000"/>
                </a:solidFill>
              </a:rPr>
              <a:t>技審意見</a:t>
            </a:r>
          </a:p>
        </p:txBody>
      </p:sp>
      <p:sp>
        <p:nvSpPr>
          <p:cNvPr id="10" name="矩形 9"/>
          <p:cNvSpPr/>
          <p:nvPr/>
        </p:nvSpPr>
        <p:spPr>
          <a:xfrm>
            <a:off x="420047" y="3534085"/>
            <a:ext cx="3817131" cy="172653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endCxn id="9" idx="1"/>
          </p:cNvCxnSpPr>
          <p:nvPr/>
        </p:nvCxnSpPr>
        <p:spPr>
          <a:xfrm>
            <a:off x="4421011" y="5075092"/>
            <a:ext cx="717106" cy="38557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557787" y="412545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二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en-US" b="1" dirty="0">
                <a:solidFill>
                  <a:srgbClr val="FF0000"/>
                </a:solidFill>
              </a:rPr>
              <a:t>綜合意見</a:t>
            </a:r>
          </a:p>
        </p:txBody>
      </p:sp>
      <p:sp>
        <p:nvSpPr>
          <p:cNvPr id="14" name="矩形 13"/>
          <p:cNvSpPr/>
          <p:nvPr/>
        </p:nvSpPr>
        <p:spPr>
          <a:xfrm>
            <a:off x="436615" y="5603214"/>
            <a:ext cx="380056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請同步修正於計畫內文中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</a:p>
          <a:p>
            <a:pPr algn="ctr" defTabSz="1244600">
              <a:spcBef>
                <a:spcPct val="0"/>
              </a:spcBef>
            </a:pPr>
            <a:r>
              <a:rPr lang="zh-TW" altLang="en-US" kern="100" dirty="0"/>
              <a:t>須由審查委員進行</a:t>
            </a:r>
            <a:r>
              <a:rPr lang="zh-TW" altLang="en-US" b="1" kern="100" dirty="0">
                <a:solidFill>
                  <a:srgbClr val="FF0000"/>
                </a:solidFill>
              </a:rPr>
              <a:t>書面複審</a:t>
            </a:r>
            <a:endParaRPr lang="en-US" altLang="zh-TW" b="1" kern="100" dirty="0">
              <a:solidFill>
                <a:srgbClr val="FF0000"/>
              </a:solidFill>
            </a:endParaRPr>
          </a:p>
          <a:p>
            <a:pPr algn="ctr" defTabSz="1244600">
              <a:spcBef>
                <a:spcPct val="0"/>
              </a:spcBef>
            </a:pPr>
            <a:r>
              <a:rPr lang="zh-TW" altLang="en-US" b="1" kern="100" dirty="0">
                <a:solidFill>
                  <a:srgbClr val="FF0000"/>
                </a:solidFill>
              </a:rPr>
              <a:t>通過後始可膠裝</a:t>
            </a:r>
            <a:r>
              <a:rPr lang="en-US" altLang="zh-TW" b="1" kern="100" dirty="0">
                <a:solidFill>
                  <a:srgbClr val="FF0000"/>
                </a:solidFill>
              </a:rPr>
              <a:t>!</a:t>
            </a:r>
            <a:endParaRPr lang="en-US" altLang="zh-TW" kern="100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5A1B9CC-12CC-3594-1368-B7641B314634}"/>
              </a:ext>
            </a:extLst>
          </p:cNvPr>
          <p:cNvSpPr/>
          <p:nvPr/>
        </p:nvSpPr>
        <p:spPr>
          <a:xfrm>
            <a:off x="6313251" y="3534085"/>
            <a:ext cx="262542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b="1" dirty="0">
                <a:solidFill>
                  <a:srgbClr val="FF0000"/>
                </a:solidFill>
              </a:rPr>
              <a:t>請貼入簡報回復內容</a:t>
            </a:r>
          </a:p>
        </p:txBody>
      </p:sp>
    </p:spTree>
    <p:extLst>
      <p:ext uri="{BB962C8B-B14F-4D97-AF65-F5344CB8AC3E}">
        <p14:creationId xmlns:p14="http://schemas.microsoft.com/office/powerpoint/2010/main" val="307851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34E-2C28-435C-AF6A-D6A9C8D011C3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90CE1F4-22A8-CA5F-A903-4A4792BD4B3B}"/>
              </a:ext>
            </a:extLst>
          </p:cNvPr>
          <p:cNvSpPr txBox="1"/>
          <p:nvPr/>
        </p:nvSpPr>
        <p:spPr>
          <a:xfrm>
            <a:off x="171411" y="43205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計畫簽約與第一期款請款作業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lvl="0"/>
            <a:r>
              <a:rPr lang="zh-TW" altLang="en-US" sz="4000" b="1" dirty="0">
                <a:solidFill>
                  <a:schemeClr val="bg1"/>
                </a:solidFill>
              </a:rPr>
              <a:t>簽約階段作業說明</a:t>
            </a:r>
            <a:endParaRPr lang="en-US" altLang="zh-TW" sz="4000" b="1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E9E7C9-CAF3-7E30-2DB2-4E464823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19" y="1109365"/>
            <a:ext cx="7071973" cy="54563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906922E-E538-B409-8C21-5E438907CDDB}"/>
              </a:ext>
            </a:extLst>
          </p:cNvPr>
          <p:cNvSpPr txBox="1"/>
          <p:nvPr/>
        </p:nvSpPr>
        <p:spPr>
          <a:xfrm>
            <a:off x="21022" y="4498544"/>
            <a:ext cx="4624325" cy="220406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defTabSz="1244600">
              <a:lnSpc>
                <a:spcPts val="2800"/>
              </a:lnSpc>
              <a:spcBef>
                <a:spcPct val="0"/>
              </a:spcBef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計畫查核點是否具有可驗收性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lvl="0" defTabSz="1244600">
              <a:lnSpc>
                <a:spcPts val="2800"/>
              </a:lnSpc>
              <a:spcBef>
                <a:spcPct val="0"/>
              </a:spcBef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不能降低查核點標準，但詳細程度可再強化。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3550" lvl="1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</a:rPr>
              <a:t>驗收標準</a:t>
            </a:r>
            <a:r>
              <a:rPr lang="en-US" altLang="zh-TW" dirty="0">
                <a:latin typeface="微軟正黑體" panose="020B0604030504040204" pitchFamily="34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</a:rPr>
              <a:t>數據指標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463550" lvl="1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</a:rPr>
              <a:t>驗收內容</a:t>
            </a:r>
            <a:r>
              <a:rPr lang="en-US" altLang="zh-TW" dirty="0">
                <a:latin typeface="微軟正黑體" panose="020B0604030504040204" pitchFamily="34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</a:rPr>
              <a:t>報告內會放什麼</a:t>
            </a:r>
            <a:r>
              <a:rPr lang="en-US" altLang="zh-TW" dirty="0">
                <a:latin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</a:rPr>
              <a:t> 研發設計、研發過程、研發結果</a:t>
            </a:r>
            <a:r>
              <a:rPr lang="en-US" altLang="zh-TW" dirty="0">
                <a:latin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463550" lvl="1" indent="-285750" defTabSz="1244600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驗收呈現方式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報告、照片、影片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32">
            <a:extLst>
              <a:ext uri="{FF2B5EF4-FFF2-40B4-BE49-F238E27FC236}">
                <a16:creationId xmlns:a16="http://schemas.microsoft.com/office/drawing/2014/main" id="{C2FA1759-A44F-13F7-86B6-76EC8BB38173}"/>
              </a:ext>
            </a:extLst>
          </p:cNvPr>
          <p:cNvSpPr/>
          <p:nvPr/>
        </p:nvSpPr>
        <p:spPr>
          <a:xfrm>
            <a:off x="171411" y="1084860"/>
            <a:ext cx="3204087" cy="40011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修正後計畫書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查核點確認</a:t>
            </a:r>
          </a:p>
        </p:txBody>
      </p:sp>
    </p:spTree>
    <p:extLst>
      <p:ext uri="{BB962C8B-B14F-4D97-AF65-F5344CB8AC3E}">
        <p14:creationId xmlns:p14="http://schemas.microsoft.com/office/powerpoint/2010/main" val="358358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2358</TotalTime>
  <Words>1767</Words>
  <Application>Microsoft Office PowerPoint</Application>
  <PresentationFormat>如螢幕大小 (4:3)</PresentationFormat>
  <Paragraphs>280</Paragraphs>
  <Slides>22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Arial</vt:lpstr>
      <vt:lpstr>Calibri</vt:lpstr>
      <vt:lpstr>Times New Roman</vt:lpstr>
      <vt:lpstr>Wingdings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王千毓</dc:creator>
  <cp:lastModifiedBy>王千毓</cp:lastModifiedBy>
  <cp:revision>482</cp:revision>
  <cp:lastPrinted>2024-06-17T10:19:43Z</cp:lastPrinted>
  <dcterms:created xsi:type="dcterms:W3CDTF">2024-06-13T11:37:02Z</dcterms:created>
  <dcterms:modified xsi:type="dcterms:W3CDTF">2025-09-18T06:10:04Z</dcterms:modified>
</cp:coreProperties>
</file>