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93" r:id="rId2"/>
    <p:sldId id="2313" r:id="rId3"/>
    <p:sldId id="2307" r:id="rId4"/>
    <p:sldId id="2308" r:id="rId5"/>
    <p:sldId id="2309" r:id="rId6"/>
    <p:sldId id="2314" r:id="rId7"/>
    <p:sldId id="2310" r:id="rId8"/>
    <p:sldId id="2311" r:id="rId9"/>
    <p:sldId id="404" r:id="rId10"/>
  </p:sldIdLst>
  <p:sldSz cx="12192000" cy="6858000"/>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2CC2B1F-7FA0-4704-8949-05A156B750BB}" type="datetimeFigureOut">
              <a:rPr lang="zh-TW" altLang="en-US" smtClean="0"/>
              <a:t>2024/7/8</a:t>
            </a:fld>
            <a:endParaRPr lang="zh-TW" altLang="en-US"/>
          </a:p>
        </p:txBody>
      </p:sp>
      <p:sp>
        <p:nvSpPr>
          <p:cNvPr id="4" name="投影片影像版面配置區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CD2C614-B58E-4EE5-9235-9A4C121C3299}" type="slidenum">
              <a:rPr lang="zh-TW" altLang="en-US" smtClean="0"/>
              <a:t>‹#›</a:t>
            </a:fld>
            <a:endParaRPr lang="zh-TW" altLang="en-US"/>
          </a:p>
        </p:txBody>
      </p:sp>
    </p:spTree>
    <p:extLst>
      <p:ext uri="{BB962C8B-B14F-4D97-AF65-F5344CB8AC3E}">
        <p14:creationId xmlns:p14="http://schemas.microsoft.com/office/powerpoint/2010/main" val="333048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CD2C614-B58E-4EE5-9235-9A4C121C3299}" type="slidenum">
              <a:rPr lang="zh-TW" altLang="en-US" smtClean="0"/>
              <a:t>1</a:t>
            </a:fld>
            <a:endParaRPr lang="zh-TW" altLang="en-US"/>
          </a:p>
        </p:txBody>
      </p:sp>
    </p:spTree>
    <p:extLst>
      <p:ext uri="{BB962C8B-B14F-4D97-AF65-F5344CB8AC3E}">
        <p14:creationId xmlns:p14="http://schemas.microsoft.com/office/powerpoint/2010/main" val="12326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CD2C614-B58E-4EE5-9235-9A4C121C3299}" type="slidenum">
              <a:rPr lang="zh-TW" altLang="en-US" smtClean="0"/>
              <a:t>5</a:t>
            </a:fld>
            <a:endParaRPr lang="zh-TW" altLang="en-US"/>
          </a:p>
        </p:txBody>
      </p:sp>
    </p:spTree>
    <p:extLst>
      <p:ext uri="{BB962C8B-B14F-4D97-AF65-F5344CB8AC3E}">
        <p14:creationId xmlns:p14="http://schemas.microsoft.com/office/powerpoint/2010/main" val="306026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1991BD-7752-793F-A618-4E2B5A6FB42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A6D1507-2D94-BC0D-C3AE-7838CC2D3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2667C9A-559C-3E7F-3366-CDE345417A1F}"/>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5" name="頁尾版面配置區 4">
            <a:extLst>
              <a:ext uri="{FF2B5EF4-FFF2-40B4-BE49-F238E27FC236}">
                <a16:creationId xmlns:a16="http://schemas.microsoft.com/office/drawing/2014/main" id="{F61FB652-4DDE-2AA8-2EA8-61EE9B8FFDE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6F7D189-044E-5F2D-436C-D84E66334377}"/>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217309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DE32F6-AA47-D828-EF79-3655467B0FB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F056293-5241-16A6-86D0-FC8CD2843AC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4C41104-1101-7E7C-408E-6FE7A7C431CC}"/>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5" name="頁尾版面配置區 4">
            <a:extLst>
              <a:ext uri="{FF2B5EF4-FFF2-40B4-BE49-F238E27FC236}">
                <a16:creationId xmlns:a16="http://schemas.microsoft.com/office/drawing/2014/main" id="{F4BF37E3-6483-15E0-D328-6BCE69C1237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7ED6D20-7B1D-CA50-88F9-20FC1E8E996C}"/>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424588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29C0D61-3982-EBA7-4D60-8D0BFA27D59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6AD0FEF-962B-495C-3EC4-7D6E34ED62B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AC263AC-55BC-242B-411D-4B018EE87FD9}"/>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5" name="頁尾版面配置區 4">
            <a:extLst>
              <a:ext uri="{FF2B5EF4-FFF2-40B4-BE49-F238E27FC236}">
                <a16:creationId xmlns:a16="http://schemas.microsoft.com/office/drawing/2014/main" id="{3494FDD9-FC6D-E3C7-BFE6-C56E41AB546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D0855BD-89B4-F761-118D-8EB50B383531}"/>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0218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B00F-762D-8E93-B4C0-A7B2A44BFA3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22578C5-F22F-F97D-7E94-873BDCCD58E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F03AA96-2ED1-E16F-4171-76CDB3176F24}"/>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5" name="頁尾版面配置區 4">
            <a:extLst>
              <a:ext uri="{FF2B5EF4-FFF2-40B4-BE49-F238E27FC236}">
                <a16:creationId xmlns:a16="http://schemas.microsoft.com/office/drawing/2014/main" id="{86CB4DB0-BF30-D2B2-A16E-BDD45AE28E7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1DDDCCD-146A-1184-C6D0-D87620229769}"/>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25874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C5758-57E6-D860-40D2-F4426DC048E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398D3C4-8C55-1AFE-EACE-A60F98C7C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C5003EE-6C50-8875-F025-AC7B3E3CA451}"/>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5" name="頁尾版面配置區 4">
            <a:extLst>
              <a:ext uri="{FF2B5EF4-FFF2-40B4-BE49-F238E27FC236}">
                <a16:creationId xmlns:a16="http://schemas.microsoft.com/office/drawing/2014/main" id="{D2249814-7A35-E513-7F77-DDB4E9A8A3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6CD2708-814A-1473-6C53-0203B33F2638}"/>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266103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47AECD-6369-B558-7CDA-EC94903D99C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4E53D69-B879-F78D-4E37-AE7F1870889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887390A-E1A1-683B-F216-91EDEAAD7866}"/>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B441BC1-8076-25D4-B6B3-32D7B165EAAB}"/>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6" name="頁尾版面配置區 5">
            <a:extLst>
              <a:ext uri="{FF2B5EF4-FFF2-40B4-BE49-F238E27FC236}">
                <a16:creationId xmlns:a16="http://schemas.microsoft.com/office/drawing/2014/main" id="{01198F3D-7B3C-1B9C-A521-140D38FFBBA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1205966-E4FB-821E-187A-BF88FCDCBB5C}"/>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184600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1163E7-D45D-4EAA-21F3-91E24036D5A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25626E8-E708-171A-2B61-541E1E735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26902B3-5A31-C90E-8B7A-9277BEA14653}"/>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0E5A0F1D-1B22-EAB5-92C7-1323C2A4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3EAC0C5-789F-D177-8640-EFDC812ECB47}"/>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80EA730-E725-F4FE-247C-DE5F602D8F77}"/>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8" name="頁尾版面配置區 7">
            <a:extLst>
              <a:ext uri="{FF2B5EF4-FFF2-40B4-BE49-F238E27FC236}">
                <a16:creationId xmlns:a16="http://schemas.microsoft.com/office/drawing/2014/main" id="{3DFA6E50-68AC-F4AE-35B3-1029333FF159}"/>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F420C144-8328-53D7-BB68-69441367A8B6}"/>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13502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F58855-8892-2D8F-CC7B-898CD69A3E9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57A20C0-9A48-C361-09B5-2E7E6AC8AFD5}"/>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4" name="頁尾版面配置區 3">
            <a:extLst>
              <a:ext uri="{FF2B5EF4-FFF2-40B4-BE49-F238E27FC236}">
                <a16:creationId xmlns:a16="http://schemas.microsoft.com/office/drawing/2014/main" id="{7CE30566-2F12-E39C-FFF0-7A459004D7C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BE24CAB-6AFB-286B-5A5A-AF6C646B3776}"/>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11063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D8A8B19-EBEF-68B1-FEE2-32E75E412A40}"/>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3" name="頁尾版面配置區 2">
            <a:extLst>
              <a:ext uri="{FF2B5EF4-FFF2-40B4-BE49-F238E27FC236}">
                <a16:creationId xmlns:a16="http://schemas.microsoft.com/office/drawing/2014/main" id="{1674ED34-DAE3-C5BC-8ED7-1730271D46A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AB9A23C7-EF5C-750F-CF12-3DC179062599}"/>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49639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413600-71DC-DC44-DB3F-8F0804912A4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B58E67D-1CBD-6496-9EE1-011D1B405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CC0B03E-AF0F-C126-F169-CFA2AA68F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FA5D232-DF17-D7BF-1C10-AF0CB1D842F3}"/>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6" name="頁尾版面配置區 5">
            <a:extLst>
              <a:ext uri="{FF2B5EF4-FFF2-40B4-BE49-F238E27FC236}">
                <a16:creationId xmlns:a16="http://schemas.microsoft.com/office/drawing/2014/main" id="{D8F45BAA-E134-E2D1-0FAA-239E13A2308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4B2B827-9E9C-5E5D-1A4F-570CBD57F3A7}"/>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414803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CE1DE-39F3-8736-002F-F55F42A1561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2E72600-1B73-64A0-F403-AC368D161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22625C5-75FF-E8EA-E579-7CD5A285D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2F1BBCB-E190-50C5-DA01-B995AB5DA26B}"/>
              </a:ext>
            </a:extLst>
          </p:cNvPr>
          <p:cNvSpPr>
            <a:spLocks noGrp="1"/>
          </p:cNvSpPr>
          <p:nvPr>
            <p:ph type="dt" sz="half" idx="10"/>
          </p:nvPr>
        </p:nvSpPr>
        <p:spPr/>
        <p:txBody>
          <a:bodyPr/>
          <a:lstStyle/>
          <a:p>
            <a:fld id="{9955BFD0-00A3-4B54-80FB-A4B033F31858}" type="datetimeFigureOut">
              <a:rPr lang="zh-TW" altLang="en-US" smtClean="0"/>
              <a:t>2024/7/8</a:t>
            </a:fld>
            <a:endParaRPr lang="zh-TW" altLang="en-US"/>
          </a:p>
        </p:txBody>
      </p:sp>
      <p:sp>
        <p:nvSpPr>
          <p:cNvPr id="6" name="頁尾版面配置區 5">
            <a:extLst>
              <a:ext uri="{FF2B5EF4-FFF2-40B4-BE49-F238E27FC236}">
                <a16:creationId xmlns:a16="http://schemas.microsoft.com/office/drawing/2014/main" id="{CC0731DE-108D-E703-0B2F-94787C11AA1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B98F294-E262-2310-B7C9-C0038D9BF0B0}"/>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166017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D63D3A7-A0D7-13ED-15BF-DA96F70ACF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04A5ADB-4D87-3E5D-6466-092F2B26F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03CF3FC-5C27-E748-47FE-80676A0D9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5BFD0-00A3-4B54-80FB-A4B033F31858}" type="datetimeFigureOut">
              <a:rPr lang="zh-TW" altLang="en-US" smtClean="0"/>
              <a:t>2024/7/8</a:t>
            </a:fld>
            <a:endParaRPr lang="zh-TW" altLang="en-US"/>
          </a:p>
        </p:txBody>
      </p:sp>
      <p:sp>
        <p:nvSpPr>
          <p:cNvPr id="5" name="頁尾版面配置區 4">
            <a:extLst>
              <a:ext uri="{FF2B5EF4-FFF2-40B4-BE49-F238E27FC236}">
                <a16:creationId xmlns:a16="http://schemas.microsoft.com/office/drawing/2014/main" id="{CE1AA3BA-2F8D-2DF9-9C5C-1866FB49D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AD944E7-F21D-3823-CC1C-47C5FBC1A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52334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FE593CF-79C9-E8B2-6B08-11857D6A8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91A68F0E-237F-90FF-4C4E-BBB37AA90AB9}"/>
              </a:ext>
            </a:extLst>
          </p:cNvPr>
          <p:cNvSpPr/>
          <p:nvPr/>
        </p:nvSpPr>
        <p:spPr>
          <a:xfrm>
            <a:off x="-47625" y="1150105"/>
            <a:ext cx="12287250" cy="2092106"/>
          </a:xfrm>
          <a:prstGeom prst="rect">
            <a:avLst/>
          </a:prstGeom>
          <a:solidFill>
            <a:schemeClr val="lt1">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4" name="標題 19">
            <a:extLst>
              <a:ext uri="{FF2B5EF4-FFF2-40B4-BE49-F238E27FC236}">
                <a16:creationId xmlns:a16="http://schemas.microsoft.com/office/drawing/2014/main" id="{1ABE4286-3BEB-6CE0-359A-801695BD7F0A}"/>
              </a:ext>
            </a:extLst>
          </p:cNvPr>
          <p:cNvSpPr>
            <a:spLocks noGrp="1"/>
          </p:cNvSpPr>
          <p:nvPr>
            <p:ph type="title"/>
          </p:nvPr>
        </p:nvSpPr>
        <p:spPr>
          <a:xfrm>
            <a:off x="1438744" y="1848043"/>
            <a:ext cx="9930882" cy="696230"/>
          </a:xfrm>
        </p:spPr>
        <p:txBody>
          <a:bodyPr>
            <a:noAutofit/>
          </a:bodyPr>
          <a:lstStyle/>
          <a:p>
            <a:pPr algn="ctr"/>
            <a:r>
              <a:rPr lang="zh-TW" altLang="en-US" sz="5400" b="1" dirty="0">
                <a:latin typeface="微軟正黑體" panose="020B0604030504040204" pitchFamily="34" charset="-120"/>
                <a:ea typeface="微軟正黑體" panose="020B0604030504040204" pitchFamily="34" charset="-120"/>
              </a:rPr>
              <a:t>龍井區關連工業區</a:t>
            </a:r>
            <a:br>
              <a:rPr lang="en-US" altLang="zh-TW" sz="5400" b="1" dirty="0">
                <a:latin typeface="微軟正黑體" panose="020B0604030504040204" pitchFamily="34" charset="-120"/>
                <a:ea typeface="微軟正黑體" panose="020B0604030504040204" pitchFamily="34" charset="-120"/>
              </a:rPr>
            </a:br>
            <a:r>
              <a:rPr lang="zh-TW" altLang="en-US" sz="5400" b="1" dirty="0">
                <a:latin typeface="微軟正黑體" panose="020B0604030504040204" pitchFamily="34" charset="-120"/>
                <a:ea typeface="微軟正黑體" panose="020B0604030504040204" pitchFamily="34" charset="-120"/>
              </a:rPr>
              <a:t>建置儲能系統地方說明會</a:t>
            </a:r>
          </a:p>
        </p:txBody>
      </p:sp>
      <p:sp>
        <p:nvSpPr>
          <p:cNvPr id="6" name="矩形 5">
            <a:extLst>
              <a:ext uri="{FF2B5EF4-FFF2-40B4-BE49-F238E27FC236}">
                <a16:creationId xmlns:a16="http://schemas.microsoft.com/office/drawing/2014/main" id="{70326E5B-5A0D-AF55-D879-8FDDC42B3D9C}"/>
              </a:ext>
            </a:extLst>
          </p:cNvPr>
          <p:cNvSpPr/>
          <p:nvPr/>
        </p:nvSpPr>
        <p:spPr>
          <a:xfrm>
            <a:off x="3831220" y="4187613"/>
            <a:ext cx="5405377" cy="1286114"/>
          </a:xfrm>
          <a:prstGeom prst="rect">
            <a:avLst/>
          </a:prstGeom>
          <a:solidFill>
            <a:schemeClr val="lt1">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A6EDB1F-3213-F61B-7368-50B05B25C75B}"/>
              </a:ext>
            </a:extLst>
          </p:cNvPr>
          <p:cNvSpPr/>
          <p:nvPr/>
        </p:nvSpPr>
        <p:spPr>
          <a:xfrm>
            <a:off x="5029450" y="4187613"/>
            <a:ext cx="2749471" cy="707886"/>
          </a:xfrm>
          <a:prstGeom prst="rect">
            <a:avLst/>
          </a:prstGeom>
        </p:spPr>
        <p:txBody>
          <a:bodyPr wrap="none">
            <a:spAutoFit/>
          </a:bodyPr>
          <a:lstStyle/>
          <a:p>
            <a:r>
              <a:rPr lang="zh-TW" altLang="en-US" sz="4000" b="1" dirty="0">
                <a:latin typeface="微軟正黑體" panose="020B0604030504040204" pitchFamily="34" charset="-120"/>
                <a:ea typeface="微軟正黑體" panose="020B0604030504040204" pitchFamily="34" charset="-120"/>
              </a:rPr>
              <a:t>經濟發展局</a:t>
            </a:r>
          </a:p>
        </p:txBody>
      </p:sp>
      <p:sp>
        <p:nvSpPr>
          <p:cNvPr id="7" name="矩形 6">
            <a:extLst>
              <a:ext uri="{FF2B5EF4-FFF2-40B4-BE49-F238E27FC236}">
                <a16:creationId xmlns:a16="http://schemas.microsoft.com/office/drawing/2014/main" id="{DAEFADE0-EBA4-9B1B-D4DF-A4B3799289FE}"/>
              </a:ext>
            </a:extLst>
          </p:cNvPr>
          <p:cNvSpPr/>
          <p:nvPr/>
        </p:nvSpPr>
        <p:spPr>
          <a:xfrm>
            <a:off x="4139783" y="4888952"/>
            <a:ext cx="4283545" cy="584775"/>
          </a:xfrm>
          <a:prstGeom prst="rect">
            <a:avLst/>
          </a:prstGeom>
        </p:spPr>
        <p:txBody>
          <a:bodyPr wrap="none">
            <a:spAutoFit/>
          </a:bodyPr>
          <a:lstStyle/>
          <a:p>
            <a:r>
              <a:rPr lang="zh-TW" altLang="en-US" sz="3200" b="1" dirty="0">
                <a:latin typeface="微軟正黑體" panose="020B0604030504040204" pitchFamily="34" charset="-120"/>
                <a:ea typeface="微軟正黑體" panose="020B0604030504040204" pitchFamily="34" charset="-120"/>
              </a:rPr>
              <a:t>中華民國</a:t>
            </a:r>
            <a:r>
              <a:rPr lang="en-US" altLang="zh-TW" sz="3200" b="1" dirty="0">
                <a:latin typeface="微軟正黑體" panose="020B0604030504040204" pitchFamily="34" charset="-120"/>
                <a:ea typeface="微軟正黑體" panose="020B0604030504040204" pitchFamily="34" charset="-120"/>
              </a:rPr>
              <a:t>113</a:t>
            </a:r>
            <a:r>
              <a:rPr lang="zh-TW" altLang="en-US" sz="3200" b="1" dirty="0">
                <a:latin typeface="微軟正黑體" panose="020B0604030504040204" pitchFamily="34" charset="-120"/>
                <a:ea typeface="微軟正黑體" panose="020B0604030504040204" pitchFamily="34" charset="-120"/>
              </a:rPr>
              <a:t>年</a:t>
            </a:r>
            <a:r>
              <a:rPr lang="en-US" altLang="zh-TW" sz="3200" b="1" dirty="0">
                <a:latin typeface="微軟正黑體" panose="020B0604030504040204" pitchFamily="34" charset="-120"/>
                <a:ea typeface="微軟正黑體" panose="020B0604030504040204" pitchFamily="34" charset="-120"/>
              </a:rPr>
              <a:t>7</a:t>
            </a:r>
            <a:r>
              <a:rPr lang="zh-TW" altLang="en-US" sz="3200" b="1" dirty="0">
                <a:latin typeface="微軟正黑體" panose="020B0604030504040204" pitchFamily="34" charset="-120"/>
                <a:ea typeface="微軟正黑體" panose="020B0604030504040204" pitchFamily="34" charset="-120"/>
              </a:rPr>
              <a:t>月</a:t>
            </a:r>
            <a:r>
              <a:rPr lang="en-US" altLang="zh-TW" sz="3200" b="1" dirty="0">
                <a:latin typeface="微軟正黑體" panose="020B0604030504040204" pitchFamily="34" charset="-120"/>
                <a:ea typeface="微軟正黑體" panose="020B0604030504040204" pitchFamily="34" charset="-120"/>
              </a:rPr>
              <a:t>9</a:t>
            </a:r>
            <a:r>
              <a:rPr lang="zh-TW" altLang="en-US" sz="3200" b="1" dirty="0">
                <a:latin typeface="微軟正黑體" panose="020B0604030504040204" pitchFamily="34" charset="-120"/>
                <a:ea typeface="微軟正黑體" panose="020B0604030504040204" pitchFamily="34" charset="-120"/>
              </a:rPr>
              <a:t>日</a:t>
            </a:r>
          </a:p>
        </p:txBody>
      </p:sp>
    </p:spTree>
    <p:extLst>
      <p:ext uri="{BB962C8B-B14F-4D97-AF65-F5344CB8AC3E}">
        <p14:creationId xmlns:p14="http://schemas.microsoft.com/office/powerpoint/2010/main" val="171023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87222A81-D440-A34E-B532-8A0C95D0B52A}"/>
              </a:ext>
            </a:extLst>
          </p:cNvPr>
          <p:cNvSpPr txBox="1"/>
          <p:nvPr/>
        </p:nvSpPr>
        <p:spPr>
          <a:xfrm>
            <a:off x="3764667" y="492452"/>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一、今日議程</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6402DF22-3D61-E0C3-825A-B609CEB1A7C9}"/>
              </a:ext>
            </a:extLst>
          </p:cNvPr>
          <p:cNvGraphicFramePr>
            <a:graphicFrameLocks noGrp="1"/>
          </p:cNvGraphicFramePr>
          <p:nvPr>
            <p:extLst>
              <p:ext uri="{D42A27DB-BD31-4B8C-83A1-F6EECF244321}">
                <p14:modId xmlns:p14="http://schemas.microsoft.com/office/powerpoint/2010/main" val="179122556"/>
              </p:ext>
            </p:extLst>
          </p:nvPr>
        </p:nvGraphicFramePr>
        <p:xfrm>
          <a:off x="911351" y="1837244"/>
          <a:ext cx="10369297" cy="3901440"/>
        </p:xfrm>
        <a:graphic>
          <a:graphicData uri="http://schemas.openxmlformats.org/drawingml/2006/table">
            <a:tbl>
              <a:tblPr firstRow="1" firstCol="1" bandRow="1">
                <a:tableStyleId>{5C22544A-7EE6-4342-B048-85BDC9FD1C3A}</a:tableStyleId>
              </a:tblPr>
              <a:tblGrid>
                <a:gridCol w="2299130">
                  <a:extLst>
                    <a:ext uri="{9D8B030D-6E8A-4147-A177-3AD203B41FA5}">
                      <a16:colId xmlns:a16="http://schemas.microsoft.com/office/drawing/2014/main" val="918666830"/>
                    </a:ext>
                  </a:extLst>
                </a:gridCol>
                <a:gridCol w="3412823">
                  <a:extLst>
                    <a:ext uri="{9D8B030D-6E8A-4147-A177-3AD203B41FA5}">
                      <a16:colId xmlns:a16="http://schemas.microsoft.com/office/drawing/2014/main" val="863485955"/>
                    </a:ext>
                  </a:extLst>
                </a:gridCol>
                <a:gridCol w="4657344">
                  <a:extLst>
                    <a:ext uri="{9D8B030D-6E8A-4147-A177-3AD203B41FA5}">
                      <a16:colId xmlns:a16="http://schemas.microsoft.com/office/drawing/2014/main" val="2792910492"/>
                    </a:ext>
                  </a:extLst>
                </a:gridCol>
              </a:tblGrid>
              <a:tr h="0">
                <a:tc>
                  <a:txBody>
                    <a:bodyPr/>
                    <a:lstStyle/>
                    <a:p>
                      <a:pPr algn="ctr">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時間</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內容</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單位</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70584594"/>
                  </a:ext>
                </a:extLst>
              </a:tr>
              <a:tr h="0">
                <a:tc>
                  <a:txBody>
                    <a:bodyPr/>
                    <a:lstStyle/>
                    <a:p>
                      <a:pPr algn="l">
                        <a:lnSpc>
                          <a:spcPct val="100000"/>
                        </a:lnSpc>
                        <a:spcBef>
                          <a:spcPts val="600"/>
                        </a:spcBef>
                        <a:spcAft>
                          <a:spcPts val="600"/>
                        </a:spcAft>
                      </a:pP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09:00-09:30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報到</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經濟發展局</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883687"/>
                  </a:ext>
                </a:extLst>
              </a:tr>
              <a:tr h="0">
                <a:tc>
                  <a:txBody>
                    <a:bodyPr/>
                    <a:lstStyle/>
                    <a:p>
                      <a:pPr algn="l">
                        <a:lnSpc>
                          <a:spcPct val="100000"/>
                        </a:lnSpc>
                        <a:spcBef>
                          <a:spcPts val="600"/>
                        </a:spcBef>
                        <a:spcAft>
                          <a:spcPts val="600"/>
                        </a:spcAft>
                      </a:pP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09:30-09:40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主席致詞</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altLang="en-US" sz="3200" b="1" kern="100" dirty="0">
                          <a:solidFill>
                            <a:schemeClr val="tx1"/>
                          </a:solidFill>
                          <a:effectLst/>
                          <a:latin typeface="微軟正黑體" panose="020B0604030504040204" pitchFamily="34" charset="-120"/>
                          <a:ea typeface="微軟正黑體" panose="020B0604030504040204" pitchFamily="34" charset="-120"/>
                        </a:rPr>
                        <a:t>林專門委員敏棋</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6900425"/>
                  </a:ext>
                </a:extLst>
              </a:tr>
              <a:tr h="0">
                <a:tc>
                  <a:txBody>
                    <a:bodyPr/>
                    <a:lstStyle/>
                    <a:p>
                      <a:pPr algn="l">
                        <a:lnSpc>
                          <a:spcPct val="100000"/>
                        </a:lnSpc>
                        <a:spcBef>
                          <a:spcPts val="600"/>
                        </a:spcBef>
                        <a:spcAft>
                          <a:spcPts val="600"/>
                        </a:spcAft>
                      </a:pP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09:40-09:45</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儲能系統建置說明</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經濟發展局</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1322353"/>
                  </a:ext>
                </a:extLst>
              </a:tr>
              <a:tr h="0">
                <a:tc>
                  <a:txBody>
                    <a:bodyPr/>
                    <a:lstStyle/>
                    <a:p>
                      <a:pPr algn="l">
                        <a:lnSpc>
                          <a:spcPct val="100000"/>
                        </a:lnSpc>
                        <a:spcBef>
                          <a:spcPts val="600"/>
                        </a:spcBef>
                        <a:spcAft>
                          <a:spcPts val="600"/>
                        </a:spcAft>
                      </a:pPr>
                      <a:r>
                        <a:rPr lang="en-US" sz="3200" b="1" kern="10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09:45-10:00</a:t>
                      </a:r>
                      <a:endParaRPr lang="zh-TW" sz="3200" b="1" kern="10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zh-TW" altLang="en-US" sz="3200" b="1" kern="100" dirty="0">
                          <a:solidFill>
                            <a:schemeClr val="tx1"/>
                          </a:solidFill>
                          <a:effectLst/>
                          <a:latin typeface="微軟正黑體" panose="020B0604030504040204" pitchFamily="34" charset="-120"/>
                          <a:ea typeface="微軟正黑體" panose="020B0604030504040204" pitchFamily="34" charset="-120"/>
                        </a:rPr>
                        <a:t>大蓄</a:t>
                      </a:r>
                      <a:r>
                        <a:rPr lang="zh-TW" sz="3200" b="1" kern="100" dirty="0">
                          <a:solidFill>
                            <a:schemeClr val="tx1"/>
                          </a:solidFill>
                          <a:effectLst/>
                          <a:latin typeface="微軟正黑體" panose="020B0604030504040204" pitchFamily="34" charset="-120"/>
                          <a:ea typeface="微軟正黑體" panose="020B0604030504040204" pitchFamily="34" charset="-120"/>
                        </a:rPr>
                        <a:t>能源儲能系統</a:t>
                      </a:r>
                    </a:p>
                    <a:p>
                      <a:pPr algn="l">
                        <a:lnSpc>
                          <a:spcPct val="100000"/>
                        </a:lnSpc>
                        <a:spcBef>
                          <a:spcPts val="0"/>
                        </a:spcBef>
                        <a:spcAft>
                          <a:spcPts val="0"/>
                        </a:spcAft>
                      </a:pPr>
                      <a:r>
                        <a:rPr lang="zh-TW" sz="3200" b="1" kern="100" dirty="0">
                          <a:solidFill>
                            <a:schemeClr val="tx1"/>
                          </a:solidFill>
                          <a:effectLst/>
                          <a:latin typeface="微軟正黑體" panose="020B0604030504040204" pitchFamily="34" charset="-120"/>
                          <a:ea typeface="微軟正黑體" panose="020B0604030504040204" pitchFamily="34" charset="-120"/>
                        </a:rPr>
                        <a:t>規劃說明</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altLang="en-US" sz="3200" b="1" kern="100" dirty="0">
                          <a:solidFill>
                            <a:schemeClr val="tx1"/>
                          </a:solidFill>
                          <a:effectLst/>
                          <a:latin typeface="微軟正黑體" panose="020B0604030504040204" pitchFamily="34" charset="-120"/>
                          <a:ea typeface="微軟正黑體" panose="020B0604030504040204" pitchFamily="34" charset="-120"/>
                        </a:rPr>
                        <a:t>大蓄</a:t>
                      </a:r>
                      <a:r>
                        <a:rPr lang="zh-TW" altLang="zh-TW" sz="3200" b="1" kern="100" dirty="0">
                          <a:solidFill>
                            <a:schemeClr val="tx1"/>
                          </a:solidFill>
                          <a:effectLst/>
                          <a:latin typeface="微軟正黑體" panose="020B0604030504040204" pitchFamily="34" charset="-120"/>
                          <a:ea typeface="微軟正黑體" panose="020B0604030504040204" pitchFamily="34" charset="-120"/>
                        </a:rPr>
                        <a:t>能源</a:t>
                      </a:r>
                      <a:r>
                        <a:rPr lang="zh-TW" sz="3200" b="1" kern="100" dirty="0">
                          <a:solidFill>
                            <a:schemeClr val="tx1"/>
                          </a:solidFill>
                          <a:effectLst/>
                          <a:latin typeface="微軟正黑體" panose="020B0604030504040204" pitchFamily="34" charset="-120"/>
                          <a:ea typeface="微軟正黑體" panose="020B0604030504040204" pitchFamily="34" charset="-120"/>
                        </a:rPr>
                        <a:t>股份有限公司</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5749475"/>
                  </a:ext>
                </a:extLst>
              </a:tr>
              <a:tr h="0">
                <a:tc>
                  <a:txBody>
                    <a:bodyPr/>
                    <a:lstStyle/>
                    <a:p>
                      <a:pPr algn="l">
                        <a:lnSpc>
                          <a:spcPct val="100000"/>
                        </a:lnSpc>
                        <a:spcBef>
                          <a:spcPts val="600"/>
                        </a:spcBef>
                        <a:spcAft>
                          <a:spcPts val="600"/>
                        </a:spcAft>
                      </a:pP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0-11:</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意見表示與回應</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與會人員</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640001"/>
                  </a:ext>
                </a:extLst>
              </a:tr>
              <a:tr h="0">
                <a:tc>
                  <a:txBody>
                    <a:bodyPr/>
                    <a:lstStyle/>
                    <a:p>
                      <a:pPr algn="l">
                        <a:lnSpc>
                          <a:spcPct val="100000"/>
                        </a:lnSpc>
                        <a:spcBef>
                          <a:spcPts val="600"/>
                        </a:spcBef>
                        <a:spcAft>
                          <a:spcPts val="600"/>
                        </a:spcAft>
                      </a:pP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散會</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en-US" sz="3200" b="1" kern="100" dirty="0">
                          <a:solidFill>
                            <a:schemeClr val="tx1"/>
                          </a:solidFill>
                          <a:effectLst/>
                          <a:latin typeface="微軟正黑體" panose="020B0604030504040204" pitchFamily="34" charset="-120"/>
                          <a:ea typeface="微軟正黑體" panose="020B0604030504040204" pitchFamily="34" charset="-120"/>
                        </a:rPr>
                        <a:t> </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39392"/>
                  </a:ext>
                </a:extLst>
              </a:tr>
            </a:tbl>
          </a:graphicData>
        </a:graphic>
      </p:graphicFrame>
      <p:pic>
        <p:nvPicPr>
          <p:cNvPr id="6" name="圖片 5">
            <a:extLst>
              <a:ext uri="{FF2B5EF4-FFF2-40B4-BE49-F238E27FC236}">
                <a16:creationId xmlns:a16="http://schemas.microsoft.com/office/drawing/2014/main" id="{3447EEE4-7026-D10D-2675-E30DA9197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01" y="208501"/>
            <a:ext cx="1186083" cy="1186083"/>
          </a:xfrm>
          <a:prstGeom prst="rect">
            <a:avLst/>
          </a:prstGeom>
        </p:spPr>
      </p:pic>
      <p:sp>
        <p:nvSpPr>
          <p:cNvPr id="7" name="文字方塊 6">
            <a:extLst>
              <a:ext uri="{FF2B5EF4-FFF2-40B4-BE49-F238E27FC236}">
                <a16:creationId xmlns:a16="http://schemas.microsoft.com/office/drawing/2014/main" id="{807E7269-5865-F91F-60A0-04E500E432AB}"/>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1</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056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6947CA-37E9-6320-C3E1-01E3632DB0DB}"/>
              </a:ext>
            </a:extLst>
          </p:cNvPr>
          <p:cNvSpPr/>
          <p:nvPr/>
        </p:nvSpPr>
        <p:spPr>
          <a:xfrm>
            <a:off x="609600" y="1480754"/>
            <a:ext cx="10631424" cy="1815882"/>
          </a:xfrm>
          <a:prstGeom prst="rect">
            <a:avLst/>
          </a:prstGeom>
          <a:solidFill>
            <a:schemeClr val="bg2"/>
          </a:solidFill>
        </p:spPr>
        <p:txBody>
          <a:bodyPr wrap="square">
            <a:spAutoFit/>
          </a:bodyPr>
          <a:lstStyle/>
          <a:p>
            <a:pPr algn="just">
              <a:spcBef>
                <a:spcPts val="300"/>
              </a:spcBef>
              <a:spcAft>
                <a:spcPts val="600"/>
              </a:spcAft>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隨著國家持續推動再生能源發展，再生能源佔比增加後，需提高電力系統彈性，以確保電力品質的穩定。其中儲能系統因具有快速反應、平滑負載的能力，</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具備</a:t>
            </a:r>
            <a:r>
              <a:rPr lang="zh-TW" altLang="en-US" sz="2800" b="1" dirty="0">
                <a:solidFill>
                  <a:srgbClr val="FF0000"/>
                </a:solidFill>
                <a:latin typeface="微軟正黑體" panose="020B0604030504040204" pitchFamily="34" charset="-120"/>
                <a:ea typeface="微軟正黑體" panose="020B0604030504040204" pitchFamily="34" charset="-120"/>
                <a:cs typeface="Microsoft YaHei"/>
              </a:rPr>
              <a:t>「削峰填谷」的功能</a:t>
            </a:r>
            <a:r>
              <a:rPr lang="zh-TW" altLang="en-US" sz="2800" b="1" dirty="0">
                <a:latin typeface="微軟正黑體" panose="020B0604030504040204" pitchFamily="34" charset="-120"/>
                <a:ea typeface="微軟正黑體" panose="020B0604030504040204" pitchFamily="34" charset="-120"/>
                <a:cs typeface="Microsoft YaHei"/>
              </a:rPr>
              <a:t>，</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為提供系統彈性之重要資源。</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B3D3B4A7-2A34-4059-24B6-405F2BD2D2D4}"/>
              </a:ext>
            </a:extLst>
          </p:cNvPr>
          <p:cNvSpPr txBox="1"/>
          <p:nvPr/>
        </p:nvSpPr>
        <p:spPr>
          <a:xfrm>
            <a:off x="3764667" y="492452"/>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二、推動緣由</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9">
            <a:extLst>
              <a:ext uri="{FF2B5EF4-FFF2-40B4-BE49-F238E27FC236}">
                <a16:creationId xmlns:a16="http://schemas.microsoft.com/office/drawing/2014/main" id="{CD9F8FA7-2EA4-A20D-637B-3FCBD87D75D6}"/>
              </a:ext>
            </a:extLst>
          </p:cNvPr>
          <p:cNvSpPr txBox="1"/>
          <p:nvPr/>
        </p:nvSpPr>
        <p:spPr>
          <a:xfrm>
            <a:off x="512064" y="3766932"/>
            <a:ext cx="10631424" cy="1384995"/>
          </a:xfrm>
          <a:prstGeom prst="rect">
            <a:avLst/>
          </a:prstGeom>
          <a:solidFill>
            <a:schemeClr val="accent4">
              <a:lumMod val="20000"/>
              <a:lumOff val="80000"/>
            </a:schemeClr>
          </a:solidFill>
        </p:spPr>
        <p:txBody>
          <a:bodyPr wrap="square">
            <a:spAutoFit/>
          </a:bodyPr>
          <a:lstStyle/>
          <a:p>
            <a:pPr algn="just">
              <a:spcBef>
                <a:spcPts val="300"/>
              </a:spcBef>
              <a:spcAft>
                <a:spcPts val="600"/>
              </a:spcAft>
            </a:pP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為提升電力系統穩定及強化電網韌性，台電公司規劃於</a:t>
            </a:r>
            <a:r>
              <a:rPr lang="en-US"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2025</a:t>
            </a: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年儲能設備達到</a:t>
            </a:r>
            <a:r>
              <a:rPr lang="en-US"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1,000MW(</a:t>
            </a: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包含自設及民間</a:t>
            </a:r>
            <a:r>
              <a:rPr lang="en-US"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，運用儲能電池系統同時執行調頻及電能移轉服務，提升系統調度彈性。</a:t>
            </a:r>
          </a:p>
        </p:txBody>
      </p:sp>
      <p:pic>
        <p:nvPicPr>
          <p:cNvPr id="11" name="Picture 2" descr="ãå°ä¸­å¸æ¿åºãçåçæå°çµæ">
            <a:extLst>
              <a:ext uri="{FF2B5EF4-FFF2-40B4-BE49-F238E27FC236}">
                <a16:creationId xmlns:a16="http://schemas.microsoft.com/office/drawing/2014/main" id="{99A2D5C0-E685-AA93-13D3-F4EC6FA743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3BCC09EC-6339-EFB5-9F2C-9E1455D4318A}"/>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2</a:t>
            </a:r>
            <a:endParaRPr lang="zh-TW" altLang="en-US" sz="24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BC2F4CBF-0631-48A9-5F0D-3C4B197591AE}"/>
              </a:ext>
            </a:extLst>
          </p:cNvPr>
          <p:cNvSpPr/>
          <p:nvPr/>
        </p:nvSpPr>
        <p:spPr>
          <a:xfrm>
            <a:off x="512064" y="1410291"/>
            <a:ext cx="10972800" cy="4356525"/>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8201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B3D3B4A7-2A34-4059-24B6-405F2BD2D2D4}"/>
              </a:ext>
            </a:extLst>
          </p:cNvPr>
          <p:cNvSpPr txBox="1"/>
          <p:nvPr/>
        </p:nvSpPr>
        <p:spPr>
          <a:xfrm>
            <a:off x="3764667" y="492452"/>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三、土地容許區域</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a:extLst>
              <a:ext uri="{FF2B5EF4-FFF2-40B4-BE49-F238E27FC236}">
                <a16:creationId xmlns:a16="http://schemas.microsoft.com/office/drawing/2014/main" id="{97C7EC1A-B9FA-5B3A-B644-CA1D6F628227}"/>
              </a:ext>
            </a:extLst>
          </p:cNvPr>
          <p:cNvGrpSpPr/>
          <p:nvPr/>
        </p:nvGrpSpPr>
        <p:grpSpPr>
          <a:xfrm>
            <a:off x="987552" y="1492946"/>
            <a:ext cx="10472928" cy="5249230"/>
            <a:chOff x="398419" y="1541378"/>
            <a:chExt cx="8274006" cy="3640222"/>
          </a:xfrm>
        </p:grpSpPr>
        <p:sp>
          <p:nvSpPr>
            <p:cNvPr id="11" name="文字方塊 10">
              <a:extLst>
                <a:ext uri="{FF2B5EF4-FFF2-40B4-BE49-F238E27FC236}">
                  <a16:creationId xmlns:a16="http://schemas.microsoft.com/office/drawing/2014/main" id="{83CF88EE-7CB0-5067-1581-C416E7B4397E}"/>
                </a:ext>
              </a:extLst>
            </p:cNvPr>
            <p:cNvSpPr txBox="1"/>
            <p:nvPr/>
          </p:nvSpPr>
          <p:spPr>
            <a:xfrm>
              <a:off x="6683908" y="2077575"/>
              <a:ext cx="1331473" cy="25612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非都市工業區</a:t>
              </a:r>
            </a:p>
          </p:txBody>
        </p:sp>
        <p:grpSp>
          <p:nvGrpSpPr>
            <p:cNvPr id="12" name="群組 11">
              <a:extLst>
                <a:ext uri="{FF2B5EF4-FFF2-40B4-BE49-F238E27FC236}">
                  <a16:creationId xmlns:a16="http://schemas.microsoft.com/office/drawing/2014/main" id="{48108B10-ECBE-8392-B664-B500BE930782}"/>
                </a:ext>
              </a:extLst>
            </p:cNvPr>
            <p:cNvGrpSpPr/>
            <p:nvPr/>
          </p:nvGrpSpPr>
          <p:grpSpPr>
            <a:xfrm>
              <a:off x="398419" y="1636632"/>
              <a:ext cx="5678054" cy="3416126"/>
              <a:chOff x="900470" y="935663"/>
              <a:chExt cx="4917605" cy="3567325"/>
            </a:xfrm>
          </p:grpSpPr>
          <p:sp>
            <p:nvSpPr>
              <p:cNvPr id="20" name="橢圓 19">
                <a:extLst>
                  <a:ext uri="{FF2B5EF4-FFF2-40B4-BE49-F238E27FC236}">
                    <a16:creationId xmlns:a16="http://schemas.microsoft.com/office/drawing/2014/main" id="{D3F37163-B39C-964B-9A2A-39E675306B41}"/>
                  </a:ext>
                </a:extLst>
              </p:cNvPr>
              <p:cNvSpPr/>
              <p:nvPr/>
            </p:nvSpPr>
            <p:spPr>
              <a:xfrm>
                <a:off x="900470" y="935663"/>
                <a:ext cx="4883210" cy="3567325"/>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1" name="橢圓 20">
                <a:extLst>
                  <a:ext uri="{FF2B5EF4-FFF2-40B4-BE49-F238E27FC236}">
                    <a16:creationId xmlns:a16="http://schemas.microsoft.com/office/drawing/2014/main" id="{5D65A913-AF1C-A3DD-418A-36FCF942C528}"/>
                  </a:ext>
                </a:extLst>
              </p:cNvPr>
              <p:cNvSpPr/>
              <p:nvPr/>
            </p:nvSpPr>
            <p:spPr>
              <a:xfrm>
                <a:off x="1354684" y="2351701"/>
                <a:ext cx="4033027" cy="2046461"/>
              </a:xfrm>
              <a:prstGeom prst="ellipse">
                <a:avLst/>
              </a:prstGeom>
              <a:noFill/>
              <a:ln w="28575" cap="flat" cmpd="sng" algn="ctr">
                <a:solidFill>
                  <a:srgbClr val="0070C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
            <p:nvSpPr>
              <p:cNvPr id="22" name="文字方塊 21">
                <a:extLst>
                  <a:ext uri="{FF2B5EF4-FFF2-40B4-BE49-F238E27FC236}">
                    <a16:creationId xmlns:a16="http://schemas.microsoft.com/office/drawing/2014/main" id="{DAB02960-49AE-8721-639D-4FF4E2573D26}"/>
                  </a:ext>
                </a:extLst>
              </p:cNvPr>
              <p:cNvSpPr txBox="1"/>
              <p:nvPr/>
            </p:nvSpPr>
            <p:spPr>
              <a:xfrm>
                <a:off x="2946663" y="1166784"/>
                <a:ext cx="1200916" cy="35114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工業區內</a:t>
                </a:r>
              </a:p>
            </p:txBody>
          </p:sp>
          <p:sp>
            <p:nvSpPr>
              <p:cNvPr id="23" name="文字方塊 22">
                <a:extLst>
                  <a:ext uri="{FF2B5EF4-FFF2-40B4-BE49-F238E27FC236}">
                    <a16:creationId xmlns:a16="http://schemas.microsoft.com/office/drawing/2014/main" id="{E8033FD1-D6DC-70CD-2AA4-3105E3385890}"/>
                  </a:ext>
                </a:extLst>
              </p:cNvPr>
              <p:cNvSpPr txBox="1"/>
              <p:nvPr/>
            </p:nvSpPr>
            <p:spPr>
              <a:xfrm>
                <a:off x="2104251" y="2640979"/>
                <a:ext cx="3299251" cy="38567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rPr>
                  <a:t>空地設置儲能</a:t>
                </a:r>
                <a:r>
                  <a:rPr kumimoji="0" lang="en-US" altLang="zh-TW" b="1" kern="0" dirty="0">
                    <a:solidFill>
                      <a:srgbClr val="0070C0"/>
                    </a:solidFill>
                    <a:latin typeface="微軟正黑體" panose="020B0604030504040204" pitchFamily="34" charset="-120"/>
                    <a:ea typeface="微軟正黑體" panose="020B0604030504040204" pitchFamily="34" charset="-120"/>
                  </a:rPr>
                  <a:t>(</a:t>
                </a:r>
                <a:r>
                  <a:rPr kumimoji="0" lang="zh-TW" altLang="en-US" b="1" kern="0" dirty="0">
                    <a:solidFill>
                      <a:srgbClr val="0070C0"/>
                    </a:solidFill>
                    <a:latin typeface="微軟正黑體" panose="020B0604030504040204" pitchFamily="34" charset="-120"/>
                    <a:ea typeface="微軟正黑體" panose="020B0604030504040204" pitchFamily="34" charset="-120"/>
                  </a:rPr>
                  <a:t>申請進駐</a:t>
                </a:r>
                <a:r>
                  <a:rPr kumimoji="0" lang="en-US" altLang="zh-TW" b="1" kern="0" dirty="0">
                    <a:solidFill>
                      <a:srgbClr val="0070C0"/>
                    </a:solidFill>
                    <a:latin typeface="微軟正黑體" panose="020B0604030504040204" pitchFamily="34" charset="-120"/>
                    <a:ea typeface="微軟正黑體" panose="020B0604030504040204" pitchFamily="34" charset="-120"/>
                  </a:rPr>
                  <a:t>)</a:t>
                </a:r>
                <a:endParaRPr kumimoji="0" lang="zh-TW" altLang="en-US" sz="1800" b="1" i="0" u="none" strike="noStrike" kern="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F283CB03-8AC4-EB3D-E900-DB7137C627A5}"/>
                  </a:ext>
                </a:extLst>
              </p:cNvPr>
              <p:cNvSpPr/>
              <p:nvPr/>
            </p:nvSpPr>
            <p:spPr>
              <a:xfrm>
                <a:off x="1560018" y="3060800"/>
                <a:ext cx="4258057" cy="1253456"/>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編定工業區</a:t>
                </a:r>
                <a:endPar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都市計畫工業區</a:t>
                </a:r>
                <a:r>
                  <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甲種、乙種</a:t>
                </a:r>
                <a:r>
                  <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科技產業園區</a:t>
                </a:r>
                <a:endParaRPr kumimoji="0"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6E0795BB-C6F3-81DD-C471-86E707553616}"/>
                  </a:ext>
                </a:extLst>
              </p:cNvPr>
              <p:cNvSpPr/>
              <p:nvPr/>
            </p:nvSpPr>
            <p:spPr>
              <a:xfrm>
                <a:off x="1407625" y="1602993"/>
                <a:ext cx="3980086" cy="688731"/>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既有工廠空間</a:t>
                </a: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增設時，性質上為工廠附屬設施，無須另行取得土地使用管制證明文件</a:t>
                </a:r>
                <a:endPar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sp>
          <p:nvSpPr>
            <p:cNvPr id="13" name="矩形 12">
              <a:extLst>
                <a:ext uri="{FF2B5EF4-FFF2-40B4-BE49-F238E27FC236}">
                  <a16:creationId xmlns:a16="http://schemas.microsoft.com/office/drawing/2014/main" id="{8D8968DE-835D-604A-0EB2-BA4EC961C20D}"/>
                </a:ext>
              </a:extLst>
            </p:cNvPr>
            <p:cNvSpPr/>
            <p:nvPr/>
          </p:nvSpPr>
          <p:spPr>
            <a:xfrm>
              <a:off x="6189158" y="2657052"/>
              <a:ext cx="2472033" cy="1323304"/>
            </a:xfrm>
            <a:prstGeom prst="rect">
              <a:avLst/>
            </a:prstGeom>
          </p:spPr>
          <p:txBody>
            <a:bodyPr wrap="square">
              <a:spAutoFit/>
            </a:bodyPr>
            <a:lstStyle/>
            <a:p>
              <a:pPr marL="4763" indent="-4763" algn="just" defTabSz="457200" eaLnBrk="1" fontAlgn="auto" hangingPunct="1">
                <a:spcBef>
                  <a:spcPts val="600"/>
                </a:spcBef>
                <a:spcAft>
                  <a:spcPts val="600"/>
                </a:spcAft>
                <a:defRPr/>
              </a:pPr>
              <a:r>
                <a:rPr kumimoji="0" lang="zh-TW" altLang="en-US"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丁建建築用地內取得</a:t>
              </a:r>
              <a:r>
                <a:rPr kumimoji="0" lang="zh-TW" altLang="en-US"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合格工廠登記</a:t>
              </a:r>
              <a:r>
                <a:rPr kumimoji="0" lang="en-US" altLang="zh-TW"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不含特登</a:t>
              </a:r>
              <a:r>
                <a:rPr kumimoji="0" lang="en-US" altLang="zh-TW"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之廠區範圍增設，</a:t>
              </a:r>
              <a:r>
                <a:rPr kumimoji="0" lang="zh-TW" altLang="en-US" b="1" kern="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性質上為工廠其他附屬設施，無須另行取得土地使用管制證明文件</a:t>
              </a:r>
              <a:endParaRPr kumimoji="0" lang="zh-TW" altLang="en-US" kern="0" dirty="0">
                <a:solidFill>
                  <a:prstClr val="black"/>
                </a:solidFill>
                <a:latin typeface="微軟正黑體" panose="020B0604030504040204" pitchFamily="34" charset="-120"/>
                <a:ea typeface="微軟正黑體" panose="020B0604030504040204" pitchFamily="34" charset="-120"/>
              </a:endParaRPr>
            </a:p>
            <a:p>
              <a:pPr marL="4763" marR="0" lvl="0" indent="-4763" algn="just" defTabSz="457200" eaLnBrk="1" fontAlgn="auto" latinLnBrk="0" hangingPunct="1">
                <a:lnSpc>
                  <a:spcPct val="100000"/>
                </a:lnSpc>
                <a:spcBef>
                  <a:spcPts val="600"/>
                </a:spcBef>
                <a:spcAft>
                  <a:spcPts val="600"/>
                </a:spcAft>
                <a:buClrTx/>
                <a:buSzTx/>
                <a:buFontTx/>
                <a:buNone/>
                <a:tabLst/>
                <a:defRPr/>
              </a:pPr>
              <a:endParaRPr kumimoji="0" lang="en-US" altLang="zh-TW"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a:extLst>
                <a:ext uri="{FF2B5EF4-FFF2-40B4-BE49-F238E27FC236}">
                  <a16:creationId xmlns:a16="http://schemas.microsoft.com/office/drawing/2014/main" id="{7EFA6BC6-9810-BC2E-148C-6F5B522CCA15}"/>
                </a:ext>
              </a:extLst>
            </p:cNvPr>
            <p:cNvSpPr/>
            <p:nvPr/>
          </p:nvSpPr>
          <p:spPr>
            <a:xfrm>
              <a:off x="398419" y="1574966"/>
              <a:ext cx="8274006" cy="3606634"/>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effectLst/>
                <a:uLnTx/>
                <a:uFillTx/>
                <a:latin typeface="Calibri" panose="020F0502020204030204"/>
                <a:ea typeface="新細明體" panose="02020500000000000000" pitchFamily="18" charset="-120"/>
                <a:cs typeface="+mn-cs"/>
              </a:endParaRPr>
            </a:p>
          </p:txBody>
        </p:sp>
        <p:cxnSp>
          <p:nvCxnSpPr>
            <p:cNvPr id="15" name="直線接點 14">
              <a:extLst>
                <a:ext uri="{FF2B5EF4-FFF2-40B4-BE49-F238E27FC236}">
                  <a16:creationId xmlns:a16="http://schemas.microsoft.com/office/drawing/2014/main" id="{F62D1094-4F4D-AFE0-6B65-16E351DE3A36}"/>
                </a:ext>
              </a:extLst>
            </p:cNvPr>
            <p:cNvCxnSpPr>
              <a:cxnSpLocks/>
            </p:cNvCxnSpPr>
            <p:nvPr/>
          </p:nvCxnSpPr>
          <p:spPr>
            <a:xfrm>
              <a:off x="6189158" y="1541378"/>
              <a:ext cx="0" cy="3606634"/>
            </a:xfrm>
            <a:prstGeom prst="line">
              <a:avLst/>
            </a:prstGeom>
            <a:noFill/>
            <a:ln w="19050" cap="flat" cmpd="sng" algn="ctr">
              <a:solidFill>
                <a:schemeClr val="tx1"/>
              </a:solidFill>
              <a:prstDash val="lgDash"/>
              <a:miter lim="800000"/>
            </a:ln>
            <a:effectLst/>
          </p:spPr>
        </p:cxnSp>
        <p:pic>
          <p:nvPicPr>
            <p:cNvPr id="16" name="圖片 15">
              <a:extLst>
                <a:ext uri="{FF2B5EF4-FFF2-40B4-BE49-F238E27FC236}">
                  <a16:creationId xmlns:a16="http://schemas.microsoft.com/office/drawing/2014/main" id="{2D007B79-4FD7-6459-F9BF-7131CFDA3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4024" y="3318266"/>
              <a:ext cx="920734" cy="534355"/>
            </a:xfrm>
            <a:prstGeom prst="rect">
              <a:avLst/>
            </a:prstGeom>
          </p:spPr>
        </p:pic>
        <p:pic>
          <p:nvPicPr>
            <p:cNvPr id="17" name="圖形 16" descr="工廠">
              <a:extLst>
                <a:ext uri="{FF2B5EF4-FFF2-40B4-BE49-F238E27FC236}">
                  <a16:creationId xmlns:a16="http://schemas.microsoft.com/office/drawing/2014/main" id="{BB94FC0F-ED5C-B9FA-419F-D94D7F3CC3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65381" y="1693693"/>
              <a:ext cx="349480" cy="532964"/>
            </a:xfrm>
            <a:prstGeom prst="rect">
              <a:avLst/>
            </a:prstGeom>
          </p:spPr>
        </p:pic>
        <p:pic>
          <p:nvPicPr>
            <p:cNvPr id="18" name="圖形 17" descr="城市">
              <a:extLst>
                <a:ext uri="{FF2B5EF4-FFF2-40B4-BE49-F238E27FC236}">
                  <a16:creationId xmlns:a16="http://schemas.microsoft.com/office/drawing/2014/main" id="{17F94C22-86AD-6F7F-6002-C762FE7E539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52760" y="1709553"/>
              <a:ext cx="398276" cy="532964"/>
            </a:xfrm>
            <a:prstGeom prst="rect">
              <a:avLst/>
            </a:prstGeom>
          </p:spPr>
        </p:pic>
        <p:pic>
          <p:nvPicPr>
            <p:cNvPr id="19" name="圖形 18" descr="房屋">
              <a:extLst>
                <a:ext uri="{FF2B5EF4-FFF2-40B4-BE49-F238E27FC236}">
                  <a16:creationId xmlns:a16="http://schemas.microsoft.com/office/drawing/2014/main" id="{32009250-9E89-7FA2-4496-4674E84E2F0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03108" y="1938387"/>
              <a:ext cx="419650" cy="494203"/>
            </a:xfrm>
            <a:prstGeom prst="rect">
              <a:avLst/>
            </a:prstGeom>
          </p:spPr>
        </p:pic>
      </p:grpSp>
      <p:pic>
        <p:nvPicPr>
          <p:cNvPr id="29" name="Picture 2" descr="ãå°ä¸­å¸æ¿åºãçåçæå°çµæ">
            <a:extLst>
              <a:ext uri="{FF2B5EF4-FFF2-40B4-BE49-F238E27FC236}">
                <a16:creationId xmlns:a16="http://schemas.microsoft.com/office/drawing/2014/main" id="{AA7B611E-4F6B-BA34-C38B-1C3AB2CA23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a:extLst>
              <a:ext uri="{FF2B5EF4-FFF2-40B4-BE49-F238E27FC236}">
                <a16:creationId xmlns:a16="http://schemas.microsoft.com/office/drawing/2014/main" id="{497CD9FB-652A-47FD-FC9A-C8389287033B}"/>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3</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695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74307BD6-943A-F368-71E1-F34AA7CA67F6}"/>
              </a:ext>
            </a:extLst>
          </p:cNvPr>
          <p:cNvSpPr txBox="1"/>
          <p:nvPr/>
        </p:nvSpPr>
        <p:spPr>
          <a:xfrm>
            <a:off x="3569595" y="480260"/>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四、申請流程</a:t>
            </a:r>
            <a:r>
              <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rPr>
              <a:t>(1/2)</a:t>
            </a:r>
          </a:p>
        </p:txBody>
      </p:sp>
      <p:grpSp>
        <p:nvGrpSpPr>
          <p:cNvPr id="5" name="群組 4">
            <a:extLst>
              <a:ext uri="{FF2B5EF4-FFF2-40B4-BE49-F238E27FC236}">
                <a16:creationId xmlns:a16="http://schemas.microsoft.com/office/drawing/2014/main" id="{6971B80D-1A03-9191-65E6-B386B87A06E1}"/>
              </a:ext>
            </a:extLst>
          </p:cNvPr>
          <p:cNvGrpSpPr/>
          <p:nvPr/>
        </p:nvGrpSpPr>
        <p:grpSpPr>
          <a:xfrm>
            <a:off x="1279240" y="1188146"/>
            <a:ext cx="8902000" cy="2106558"/>
            <a:chOff x="91759" y="1416584"/>
            <a:chExt cx="8902000" cy="2106558"/>
          </a:xfrm>
        </p:grpSpPr>
        <p:grpSp>
          <p:nvGrpSpPr>
            <p:cNvPr id="7" name="群組 6">
              <a:extLst>
                <a:ext uri="{FF2B5EF4-FFF2-40B4-BE49-F238E27FC236}">
                  <a16:creationId xmlns:a16="http://schemas.microsoft.com/office/drawing/2014/main" id="{51A03C35-762C-C699-D70C-2B781D69580A}"/>
                </a:ext>
              </a:extLst>
            </p:cNvPr>
            <p:cNvGrpSpPr/>
            <p:nvPr/>
          </p:nvGrpSpPr>
          <p:grpSpPr>
            <a:xfrm>
              <a:off x="91759" y="1416584"/>
              <a:ext cx="8902000" cy="1936216"/>
              <a:chOff x="178613" y="1328864"/>
              <a:chExt cx="8902000" cy="1936216"/>
            </a:xfrm>
          </p:grpSpPr>
          <p:grpSp>
            <p:nvGrpSpPr>
              <p:cNvPr id="19" name="群組 18">
                <a:extLst>
                  <a:ext uri="{FF2B5EF4-FFF2-40B4-BE49-F238E27FC236}">
                    <a16:creationId xmlns:a16="http://schemas.microsoft.com/office/drawing/2014/main" id="{573C40BD-7552-1C27-E9E4-8F9AB623A097}"/>
                  </a:ext>
                </a:extLst>
              </p:cNvPr>
              <p:cNvGrpSpPr/>
              <p:nvPr/>
            </p:nvGrpSpPr>
            <p:grpSpPr>
              <a:xfrm>
                <a:off x="178613" y="1328864"/>
                <a:ext cx="8902000" cy="1936216"/>
                <a:chOff x="178639" y="1289922"/>
                <a:chExt cx="8902000" cy="1936216"/>
              </a:xfrm>
            </p:grpSpPr>
            <p:sp>
              <p:nvSpPr>
                <p:cNvPr id="24" name="矩形 23">
                  <a:extLst>
                    <a:ext uri="{FF2B5EF4-FFF2-40B4-BE49-F238E27FC236}">
                      <a16:creationId xmlns:a16="http://schemas.microsoft.com/office/drawing/2014/main" id="{CED316EE-1C9E-8ACB-7624-EA012CBCBF6E}"/>
                    </a:ext>
                  </a:extLst>
                </p:cNvPr>
                <p:cNvSpPr/>
                <p:nvPr/>
              </p:nvSpPr>
              <p:spPr bwMode="auto">
                <a:xfrm>
                  <a:off x="178639" y="1289922"/>
                  <a:ext cx="8902000" cy="1936216"/>
                </a:xfrm>
                <a:prstGeom prst="rect">
                  <a:avLst/>
                </a:prstGeom>
                <a:solidFill>
                  <a:srgbClr val="DAEDEF"/>
                </a:solidFill>
                <a:ln w="9525" cap="flat" cmpd="sng" algn="ctr">
                  <a:noFill/>
                  <a:prstDash val="solid"/>
                  <a:round/>
                  <a:headEnd type="none" w="med" len="med"/>
                  <a:tailEnd type="none" w="med" len="med"/>
                </a:ln>
                <a:effectLst/>
              </p:spPr>
              <p:txBody>
                <a:bodyPr vert="eaVert" wrap="square" lIns="91440" tIns="45720" rIns="91440" bIns="45720" numCol="1" rtlCol="0"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grpSp>
              <p:nvGrpSpPr>
                <p:cNvPr id="25" name="群組 24">
                  <a:extLst>
                    <a:ext uri="{FF2B5EF4-FFF2-40B4-BE49-F238E27FC236}">
                      <a16:creationId xmlns:a16="http://schemas.microsoft.com/office/drawing/2014/main" id="{C8E2E8D3-AA15-98C5-EA90-2DF5F894DD05}"/>
                    </a:ext>
                  </a:extLst>
                </p:cNvPr>
                <p:cNvGrpSpPr/>
                <p:nvPr/>
              </p:nvGrpSpPr>
              <p:grpSpPr>
                <a:xfrm>
                  <a:off x="378859" y="1301461"/>
                  <a:ext cx="8659788" cy="1813095"/>
                  <a:chOff x="468459" y="1192523"/>
                  <a:chExt cx="8659788" cy="1813095"/>
                </a:xfrm>
              </p:grpSpPr>
              <p:sp>
                <p:nvSpPr>
                  <p:cNvPr id="26" name="矩形 25">
                    <a:extLst>
                      <a:ext uri="{FF2B5EF4-FFF2-40B4-BE49-F238E27FC236}">
                        <a16:creationId xmlns:a16="http://schemas.microsoft.com/office/drawing/2014/main" id="{9BEE67F0-D7A0-DE6F-B3CC-8A8D64B91E34}"/>
                      </a:ext>
                    </a:extLst>
                  </p:cNvPr>
                  <p:cNvSpPr/>
                  <p:nvPr/>
                </p:nvSpPr>
                <p:spPr bwMode="auto">
                  <a:xfrm>
                    <a:off x="468459" y="1210148"/>
                    <a:ext cx="788158" cy="324000"/>
                  </a:xfrm>
                  <a:prstGeom prst="rect">
                    <a:avLst/>
                  </a:prstGeom>
                  <a:solidFill>
                    <a:schemeClr val="accent3">
                      <a:lumMod val="95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業者</a:t>
                    </a:r>
                  </a:p>
                </p:txBody>
              </p:sp>
              <p:sp>
                <p:nvSpPr>
                  <p:cNvPr id="27" name="矩形 26">
                    <a:extLst>
                      <a:ext uri="{FF2B5EF4-FFF2-40B4-BE49-F238E27FC236}">
                        <a16:creationId xmlns:a16="http://schemas.microsoft.com/office/drawing/2014/main" id="{5CA373AF-8DF7-15A8-1162-1844E52B5A0E}"/>
                      </a:ext>
                    </a:extLst>
                  </p:cNvPr>
                  <p:cNvSpPr/>
                  <p:nvPr/>
                </p:nvSpPr>
                <p:spPr bwMode="auto">
                  <a:xfrm>
                    <a:off x="1391049" y="1210984"/>
                    <a:ext cx="723413" cy="324000"/>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台電</a:t>
                    </a:r>
                  </a:p>
                </p:txBody>
              </p:sp>
              <p:sp>
                <p:nvSpPr>
                  <p:cNvPr id="28" name="矩形 27">
                    <a:extLst>
                      <a:ext uri="{FF2B5EF4-FFF2-40B4-BE49-F238E27FC236}">
                        <a16:creationId xmlns:a16="http://schemas.microsoft.com/office/drawing/2014/main" id="{A15BD702-35EE-C2D0-40D0-E9E44DC338E4}"/>
                      </a:ext>
                    </a:extLst>
                  </p:cNvPr>
                  <p:cNvSpPr/>
                  <p:nvPr/>
                </p:nvSpPr>
                <p:spPr bwMode="auto">
                  <a:xfrm>
                    <a:off x="3754245" y="1213163"/>
                    <a:ext cx="1052471" cy="324000"/>
                  </a:xfrm>
                  <a:prstGeom prst="rect">
                    <a:avLst/>
                  </a:prstGeom>
                  <a:solidFill>
                    <a:schemeClr val="accent5"/>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TW" altLang="en-US" sz="1800" b="1" dirty="0">
                        <a:solidFill>
                          <a:srgbClr val="0000FF"/>
                        </a:solidFill>
                        <a:latin typeface="微軟正黑體" panose="020B0604030504040204" pitchFamily="34" charset="-120"/>
                        <a:ea typeface="微軟正黑體" panose="020B0604030504040204" pitchFamily="34" charset="-120"/>
                      </a:rPr>
                      <a:t>標準局</a:t>
                    </a:r>
                  </a:p>
                </p:txBody>
              </p:sp>
              <p:sp>
                <p:nvSpPr>
                  <p:cNvPr id="29" name="矩形 28">
                    <a:extLst>
                      <a:ext uri="{FF2B5EF4-FFF2-40B4-BE49-F238E27FC236}">
                        <a16:creationId xmlns:a16="http://schemas.microsoft.com/office/drawing/2014/main" id="{388B36C8-CBB1-0D5E-BA89-2ABB8B9DEBED}"/>
                      </a:ext>
                    </a:extLst>
                  </p:cNvPr>
                  <p:cNvSpPr/>
                  <p:nvPr/>
                </p:nvSpPr>
                <p:spPr bwMode="auto">
                  <a:xfrm>
                    <a:off x="5446866" y="1198675"/>
                    <a:ext cx="1426687" cy="318911"/>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台電</a:t>
                    </a:r>
                  </a:p>
                </p:txBody>
              </p:sp>
              <p:sp>
                <p:nvSpPr>
                  <p:cNvPr id="30" name="矩形: 圓角 29">
                    <a:extLst>
                      <a:ext uri="{FF2B5EF4-FFF2-40B4-BE49-F238E27FC236}">
                        <a16:creationId xmlns:a16="http://schemas.microsoft.com/office/drawing/2014/main" id="{2C6D1EA9-55C2-1534-8E8D-CDFC213ED774}"/>
                      </a:ext>
                    </a:extLst>
                  </p:cNvPr>
                  <p:cNvSpPr/>
                  <p:nvPr/>
                </p:nvSpPr>
                <p:spPr bwMode="auto">
                  <a:xfrm>
                    <a:off x="544457" y="1817228"/>
                    <a:ext cx="535305" cy="1166428"/>
                  </a:xfrm>
                  <a:prstGeom prst="round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開始</a:t>
                    </a:r>
                  </a:p>
                </p:txBody>
              </p:sp>
              <p:sp>
                <p:nvSpPr>
                  <p:cNvPr id="31" name="矩形 30">
                    <a:extLst>
                      <a:ext uri="{FF2B5EF4-FFF2-40B4-BE49-F238E27FC236}">
                        <a16:creationId xmlns:a16="http://schemas.microsoft.com/office/drawing/2014/main" id="{0A192E90-DFCF-DFE9-A6E4-0BBE641FADA7}"/>
                      </a:ext>
                    </a:extLst>
                  </p:cNvPr>
                  <p:cNvSpPr/>
                  <p:nvPr/>
                </p:nvSpPr>
                <p:spPr bwMode="auto">
                  <a:xfrm>
                    <a:off x="1437185" y="1817228"/>
                    <a:ext cx="617259" cy="116614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併聯審查</a:t>
                    </a:r>
                  </a:p>
                </p:txBody>
              </p:sp>
              <p:sp>
                <p:nvSpPr>
                  <p:cNvPr id="32" name="矩形 31">
                    <a:extLst>
                      <a:ext uri="{FF2B5EF4-FFF2-40B4-BE49-F238E27FC236}">
                        <a16:creationId xmlns:a16="http://schemas.microsoft.com/office/drawing/2014/main" id="{37156542-279C-42EE-5AEE-DAF435F6E0EA}"/>
                      </a:ext>
                    </a:extLst>
                  </p:cNvPr>
                  <p:cNvSpPr/>
                  <p:nvPr/>
                </p:nvSpPr>
                <p:spPr bwMode="auto">
                  <a:xfrm>
                    <a:off x="3666217" y="1827532"/>
                    <a:ext cx="987118" cy="1129368"/>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 </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專案驗證</a:t>
                    </a:r>
                    <a:endPar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設計審查</a:t>
                    </a: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endPar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02F691F9-E61C-9D37-D060-938D004F37C0}"/>
                      </a:ext>
                    </a:extLst>
                  </p:cNvPr>
                  <p:cNvSpPr/>
                  <p:nvPr/>
                </p:nvSpPr>
                <p:spPr bwMode="auto">
                  <a:xfrm>
                    <a:off x="5543973" y="1843514"/>
                    <a:ext cx="800858" cy="112938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輔助服務</a:t>
                    </a:r>
                    <a:endParaRPr kumimoji="0" lang="en-US" altLang="zh-TW" sz="1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規格確認</a:t>
                    </a:r>
                  </a:p>
                </p:txBody>
              </p:sp>
              <p:sp>
                <p:nvSpPr>
                  <p:cNvPr id="34" name="矩形 33">
                    <a:extLst>
                      <a:ext uri="{FF2B5EF4-FFF2-40B4-BE49-F238E27FC236}">
                        <a16:creationId xmlns:a16="http://schemas.microsoft.com/office/drawing/2014/main" id="{A66BE904-AD69-915F-1689-258B634AD70C}"/>
                      </a:ext>
                    </a:extLst>
                  </p:cNvPr>
                  <p:cNvSpPr/>
                  <p:nvPr/>
                </p:nvSpPr>
                <p:spPr bwMode="auto">
                  <a:xfrm>
                    <a:off x="6506175" y="1829598"/>
                    <a:ext cx="367378" cy="114140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竣工送電</a:t>
                    </a:r>
                  </a:p>
                </p:txBody>
              </p:sp>
              <p:cxnSp>
                <p:nvCxnSpPr>
                  <p:cNvPr id="35" name="直線單箭頭接點 34">
                    <a:extLst>
                      <a:ext uri="{FF2B5EF4-FFF2-40B4-BE49-F238E27FC236}">
                        <a16:creationId xmlns:a16="http://schemas.microsoft.com/office/drawing/2014/main" id="{48E2E792-893B-2DB1-B649-DD58743232C2}"/>
                      </a:ext>
                    </a:extLst>
                  </p:cNvPr>
                  <p:cNvCxnSpPr>
                    <a:cxnSpLocks/>
                  </p:cNvCxnSpPr>
                  <p:nvPr/>
                </p:nvCxnSpPr>
                <p:spPr bwMode="auto">
                  <a:xfrm>
                    <a:off x="1105853" y="2374825"/>
                    <a:ext cx="272045" cy="2445"/>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36" name="直線單箭頭接點 35">
                    <a:extLst>
                      <a:ext uri="{FF2B5EF4-FFF2-40B4-BE49-F238E27FC236}">
                        <a16:creationId xmlns:a16="http://schemas.microsoft.com/office/drawing/2014/main" id="{00076832-65C8-0B9E-049A-E2CBBF7930E2}"/>
                      </a:ext>
                    </a:extLst>
                  </p:cNvPr>
                  <p:cNvCxnSpPr>
                    <a:cxnSpLocks/>
                  </p:cNvCxnSpPr>
                  <p:nvPr/>
                </p:nvCxnSpPr>
                <p:spPr bwMode="auto">
                  <a:xfrm flipV="1">
                    <a:off x="2081729" y="2374825"/>
                    <a:ext cx="282505" cy="2815"/>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37" name="直線單箭頭接點 36">
                    <a:extLst>
                      <a:ext uri="{FF2B5EF4-FFF2-40B4-BE49-F238E27FC236}">
                        <a16:creationId xmlns:a16="http://schemas.microsoft.com/office/drawing/2014/main" id="{63A2ACD1-E23A-F400-7F60-D74AA31487E3}"/>
                      </a:ext>
                    </a:extLst>
                  </p:cNvPr>
                  <p:cNvCxnSpPr>
                    <a:cxnSpLocks/>
                  </p:cNvCxnSpPr>
                  <p:nvPr/>
                </p:nvCxnSpPr>
                <p:spPr bwMode="auto">
                  <a:xfrm>
                    <a:off x="4651941" y="2383521"/>
                    <a:ext cx="248632"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38" name="直線單箭頭接點 37">
                    <a:extLst>
                      <a:ext uri="{FF2B5EF4-FFF2-40B4-BE49-F238E27FC236}">
                        <a16:creationId xmlns:a16="http://schemas.microsoft.com/office/drawing/2014/main" id="{4082D51E-6093-4681-06B6-46B419D9E642}"/>
                      </a:ext>
                    </a:extLst>
                  </p:cNvPr>
                  <p:cNvCxnSpPr>
                    <a:cxnSpLocks/>
                  </p:cNvCxnSpPr>
                  <p:nvPr/>
                </p:nvCxnSpPr>
                <p:spPr bwMode="auto">
                  <a:xfrm flipV="1">
                    <a:off x="6344831" y="2408206"/>
                    <a:ext cx="153314" cy="5126"/>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sp>
                <p:nvSpPr>
                  <p:cNvPr id="39" name="矩形 38">
                    <a:extLst>
                      <a:ext uri="{FF2B5EF4-FFF2-40B4-BE49-F238E27FC236}">
                        <a16:creationId xmlns:a16="http://schemas.microsoft.com/office/drawing/2014/main" id="{F4A03A63-B8E4-8210-9115-7D8B2C8820A7}"/>
                      </a:ext>
                    </a:extLst>
                  </p:cNvPr>
                  <p:cNvSpPr/>
                  <p:nvPr/>
                </p:nvSpPr>
                <p:spPr bwMode="auto">
                  <a:xfrm>
                    <a:off x="8474582" y="1210148"/>
                    <a:ext cx="640176" cy="324000"/>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台電</a:t>
                    </a:r>
                  </a:p>
                </p:txBody>
              </p:sp>
              <p:sp>
                <p:nvSpPr>
                  <p:cNvPr id="40" name="矩形: 圓角 39">
                    <a:extLst>
                      <a:ext uri="{FF2B5EF4-FFF2-40B4-BE49-F238E27FC236}">
                        <a16:creationId xmlns:a16="http://schemas.microsoft.com/office/drawing/2014/main" id="{ED65FC3D-1E2B-BA19-61EB-199CE954BB31}"/>
                      </a:ext>
                    </a:extLst>
                  </p:cNvPr>
                  <p:cNvSpPr/>
                  <p:nvPr/>
                </p:nvSpPr>
                <p:spPr bwMode="auto">
                  <a:xfrm>
                    <a:off x="8474582" y="1848641"/>
                    <a:ext cx="653665" cy="1129383"/>
                  </a:xfrm>
                  <a:prstGeom prst="roundRect">
                    <a:avLst>
                      <a:gd name="adj" fmla="val 0"/>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平台註冊</a:t>
                    </a:r>
                  </a:p>
                </p:txBody>
              </p:sp>
              <p:sp>
                <p:nvSpPr>
                  <p:cNvPr id="41" name="矩形 40">
                    <a:extLst>
                      <a:ext uri="{FF2B5EF4-FFF2-40B4-BE49-F238E27FC236}">
                        <a16:creationId xmlns:a16="http://schemas.microsoft.com/office/drawing/2014/main" id="{2C2CD5F3-75E4-C5CD-AC40-F5BCDE6E50F6}"/>
                      </a:ext>
                    </a:extLst>
                  </p:cNvPr>
                  <p:cNvSpPr/>
                  <p:nvPr/>
                </p:nvSpPr>
                <p:spPr bwMode="auto">
                  <a:xfrm>
                    <a:off x="7140418" y="1192523"/>
                    <a:ext cx="1028100" cy="324000"/>
                  </a:xfrm>
                  <a:prstGeom prst="rect">
                    <a:avLst/>
                  </a:prstGeom>
                  <a:solidFill>
                    <a:schemeClr val="accent5"/>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TW" altLang="en-US" sz="1800" b="1" dirty="0">
                        <a:solidFill>
                          <a:srgbClr val="0000FF"/>
                        </a:solidFill>
                        <a:latin typeface="微軟正黑體" panose="020B0604030504040204" pitchFamily="34" charset="-120"/>
                        <a:ea typeface="微軟正黑體" panose="020B0604030504040204" pitchFamily="34" charset="-120"/>
                      </a:rPr>
                      <a:t>標準局</a:t>
                    </a:r>
                  </a:p>
                </p:txBody>
              </p:sp>
              <p:sp>
                <p:nvSpPr>
                  <p:cNvPr id="42" name="矩形 41">
                    <a:extLst>
                      <a:ext uri="{FF2B5EF4-FFF2-40B4-BE49-F238E27FC236}">
                        <a16:creationId xmlns:a16="http://schemas.microsoft.com/office/drawing/2014/main" id="{D24D0981-6DCE-F669-11D3-DD55D5E04D78}"/>
                      </a:ext>
                    </a:extLst>
                  </p:cNvPr>
                  <p:cNvSpPr/>
                  <p:nvPr/>
                </p:nvSpPr>
                <p:spPr bwMode="auto">
                  <a:xfrm>
                    <a:off x="7183343" y="1864213"/>
                    <a:ext cx="993103" cy="1141405"/>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 </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專案驗證</a:t>
                    </a:r>
                    <a:endPar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案場審查</a:t>
                    </a: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endPar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p:txBody>
              </p:sp>
              <p:cxnSp>
                <p:nvCxnSpPr>
                  <p:cNvPr id="43" name="直線單箭頭接點 42">
                    <a:extLst>
                      <a:ext uri="{FF2B5EF4-FFF2-40B4-BE49-F238E27FC236}">
                        <a16:creationId xmlns:a16="http://schemas.microsoft.com/office/drawing/2014/main" id="{4F9914F9-C8C1-1548-8FFD-165C57EA2C0F}"/>
                      </a:ext>
                    </a:extLst>
                  </p:cNvPr>
                  <p:cNvCxnSpPr>
                    <a:cxnSpLocks/>
                  </p:cNvCxnSpPr>
                  <p:nvPr/>
                </p:nvCxnSpPr>
                <p:spPr bwMode="auto">
                  <a:xfrm>
                    <a:off x="6873553" y="2408206"/>
                    <a:ext cx="282505"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44" name="直線單箭頭接點 43">
                    <a:extLst>
                      <a:ext uri="{FF2B5EF4-FFF2-40B4-BE49-F238E27FC236}">
                        <a16:creationId xmlns:a16="http://schemas.microsoft.com/office/drawing/2014/main" id="{B27069A8-F00B-B859-43AF-0B89C904A55D}"/>
                      </a:ext>
                    </a:extLst>
                  </p:cNvPr>
                  <p:cNvCxnSpPr>
                    <a:cxnSpLocks/>
                    <a:endCxn id="40" idx="1"/>
                  </p:cNvCxnSpPr>
                  <p:nvPr/>
                </p:nvCxnSpPr>
                <p:spPr bwMode="auto">
                  <a:xfrm>
                    <a:off x="8179303" y="2410997"/>
                    <a:ext cx="295279" cy="2336"/>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grpSp>
          </p:grpSp>
          <p:sp>
            <p:nvSpPr>
              <p:cNvPr id="20" name="文字方塊 19">
                <a:extLst>
                  <a:ext uri="{FF2B5EF4-FFF2-40B4-BE49-F238E27FC236}">
                    <a16:creationId xmlns:a16="http://schemas.microsoft.com/office/drawing/2014/main" id="{7B774785-921C-9D41-2E4F-68FA8CDE9786}"/>
                  </a:ext>
                </a:extLst>
              </p:cNvPr>
              <p:cNvSpPr txBox="1"/>
              <p:nvPr/>
            </p:nvSpPr>
            <p:spPr>
              <a:xfrm>
                <a:off x="942686" y="2073388"/>
                <a:ext cx="393056" cy="307777"/>
              </a:xfrm>
              <a:prstGeom prst="rect">
                <a:avLst/>
              </a:prstGeom>
              <a:noFill/>
            </p:spPr>
            <p:txBody>
              <a:bodyPr wrap="none" rtlCol="0">
                <a:spAutoFit/>
              </a:bodyPr>
              <a:lstStyle/>
              <a:p>
                <a:r>
                  <a:rPr lang="en-US" altLang="zh-TW" sz="1400" dirty="0"/>
                  <a:t>(1)</a:t>
                </a:r>
                <a:endParaRPr lang="zh-TW" altLang="en-US" sz="1400" dirty="0"/>
              </a:p>
            </p:txBody>
          </p:sp>
          <p:sp>
            <p:nvSpPr>
              <p:cNvPr id="21" name="文字方塊 20">
                <a:extLst>
                  <a:ext uri="{FF2B5EF4-FFF2-40B4-BE49-F238E27FC236}">
                    <a16:creationId xmlns:a16="http://schemas.microsoft.com/office/drawing/2014/main" id="{73515395-8261-B02A-FAF8-DE273B622EB9}"/>
                  </a:ext>
                </a:extLst>
              </p:cNvPr>
              <p:cNvSpPr txBox="1"/>
              <p:nvPr/>
            </p:nvSpPr>
            <p:spPr>
              <a:xfrm>
                <a:off x="3245295" y="2271503"/>
                <a:ext cx="478507" cy="307777"/>
              </a:xfrm>
              <a:prstGeom prst="rect">
                <a:avLst/>
              </a:prstGeom>
              <a:noFill/>
            </p:spPr>
            <p:txBody>
              <a:bodyPr wrap="square" rtlCol="0">
                <a:spAutoFit/>
              </a:bodyPr>
              <a:lstStyle/>
              <a:p>
                <a:r>
                  <a:rPr lang="en-US" altLang="zh-TW" sz="1400" dirty="0"/>
                  <a:t>(3)</a:t>
                </a:r>
                <a:endParaRPr lang="zh-TW" altLang="en-US" sz="1400" dirty="0"/>
              </a:p>
            </p:txBody>
          </p:sp>
          <p:sp>
            <p:nvSpPr>
              <p:cNvPr id="22" name="文字方塊 21">
                <a:extLst>
                  <a:ext uri="{FF2B5EF4-FFF2-40B4-BE49-F238E27FC236}">
                    <a16:creationId xmlns:a16="http://schemas.microsoft.com/office/drawing/2014/main" id="{22FA0F17-A61F-1A88-F764-9953813B151F}"/>
                  </a:ext>
                </a:extLst>
              </p:cNvPr>
              <p:cNvSpPr txBox="1"/>
              <p:nvPr/>
            </p:nvSpPr>
            <p:spPr>
              <a:xfrm>
                <a:off x="6731562" y="2238686"/>
                <a:ext cx="393056" cy="307777"/>
              </a:xfrm>
              <a:prstGeom prst="rect">
                <a:avLst/>
              </a:prstGeom>
              <a:noFill/>
            </p:spPr>
            <p:txBody>
              <a:bodyPr wrap="none" rtlCol="0">
                <a:spAutoFit/>
              </a:bodyPr>
              <a:lstStyle/>
              <a:p>
                <a:r>
                  <a:rPr lang="en-US" altLang="zh-TW" sz="1400" dirty="0"/>
                  <a:t>(5)</a:t>
                </a:r>
                <a:endParaRPr lang="zh-TW" altLang="en-US" sz="1400" dirty="0"/>
              </a:p>
            </p:txBody>
          </p:sp>
          <p:sp>
            <p:nvSpPr>
              <p:cNvPr id="23" name="文字方塊 22">
                <a:extLst>
                  <a:ext uri="{FF2B5EF4-FFF2-40B4-BE49-F238E27FC236}">
                    <a16:creationId xmlns:a16="http://schemas.microsoft.com/office/drawing/2014/main" id="{5BDA2973-B76D-275C-4ED0-B8F42EF54561}"/>
                  </a:ext>
                </a:extLst>
              </p:cNvPr>
              <p:cNvSpPr txBox="1"/>
              <p:nvPr/>
            </p:nvSpPr>
            <p:spPr>
              <a:xfrm>
                <a:off x="8021891" y="2228468"/>
                <a:ext cx="393056" cy="307777"/>
              </a:xfrm>
              <a:prstGeom prst="rect">
                <a:avLst/>
              </a:prstGeom>
              <a:noFill/>
            </p:spPr>
            <p:txBody>
              <a:bodyPr wrap="none" rtlCol="0">
                <a:spAutoFit/>
              </a:bodyPr>
              <a:lstStyle/>
              <a:p>
                <a:r>
                  <a:rPr lang="en-US" altLang="zh-TW" sz="1400" dirty="0"/>
                  <a:t>(6)</a:t>
                </a:r>
                <a:endParaRPr lang="zh-TW" altLang="en-US" sz="1400" dirty="0"/>
              </a:p>
            </p:txBody>
          </p:sp>
        </p:grpSp>
        <p:sp>
          <p:nvSpPr>
            <p:cNvPr id="8" name="矩形 7">
              <a:extLst>
                <a:ext uri="{FF2B5EF4-FFF2-40B4-BE49-F238E27FC236}">
                  <a16:creationId xmlns:a16="http://schemas.microsoft.com/office/drawing/2014/main" id="{5A542C3A-345E-CB52-5871-731DA4EE328E}"/>
                </a:ext>
              </a:extLst>
            </p:cNvPr>
            <p:cNvSpPr/>
            <p:nvPr/>
          </p:nvSpPr>
          <p:spPr bwMode="auto">
            <a:xfrm>
              <a:off x="2205204" y="2040172"/>
              <a:ext cx="1023850" cy="1157898"/>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地用審查</a:t>
              </a:r>
            </a:p>
          </p:txBody>
        </p:sp>
        <p:cxnSp>
          <p:nvCxnSpPr>
            <p:cNvPr id="10" name="直線接點 9">
              <a:extLst>
                <a:ext uri="{FF2B5EF4-FFF2-40B4-BE49-F238E27FC236}">
                  <a16:creationId xmlns:a16="http://schemas.microsoft.com/office/drawing/2014/main" id="{2C102683-4BCD-00EA-2B49-B402F50FAF0B}"/>
                </a:ext>
              </a:extLst>
            </p:cNvPr>
            <p:cNvCxnSpPr/>
            <p:nvPr/>
          </p:nvCxnSpPr>
          <p:spPr bwMode="auto">
            <a:xfrm>
              <a:off x="150241" y="3510644"/>
              <a:ext cx="8843518" cy="12498"/>
            </a:xfrm>
            <a:prstGeom prst="line">
              <a:avLst/>
            </a:prstGeom>
            <a:gradFill rotWithShape="1">
              <a:gsLst>
                <a:gs pos="0">
                  <a:srgbClr val="FF99CC">
                    <a:alpha val="75999"/>
                  </a:srgbClr>
                </a:gs>
                <a:gs pos="100000">
                  <a:srgbClr val="FFFFCC"/>
                </a:gs>
              </a:gsLst>
              <a:path path="rect">
                <a:fillToRect l="50000" t="50000" r="50000" b="50000"/>
              </a:path>
            </a:gra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a:extLst>
                <a:ext uri="{FF2B5EF4-FFF2-40B4-BE49-F238E27FC236}">
                  <a16:creationId xmlns:a16="http://schemas.microsoft.com/office/drawing/2014/main" id="{ED10D09E-E6A2-9F6B-407F-32A4F88E47F8}"/>
                </a:ext>
              </a:extLst>
            </p:cNvPr>
            <p:cNvCxnSpPr>
              <a:cxnSpLocks/>
            </p:cNvCxnSpPr>
            <p:nvPr/>
          </p:nvCxnSpPr>
          <p:spPr bwMode="auto">
            <a:xfrm>
              <a:off x="3227197" y="2667000"/>
              <a:ext cx="262540"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sp>
          <p:nvSpPr>
            <p:cNvPr id="12" name="文字方塊 11">
              <a:extLst>
                <a:ext uri="{FF2B5EF4-FFF2-40B4-BE49-F238E27FC236}">
                  <a16:creationId xmlns:a16="http://schemas.microsoft.com/office/drawing/2014/main" id="{4046A973-B577-249A-E649-A04F4F4D1906}"/>
                </a:ext>
              </a:extLst>
            </p:cNvPr>
            <p:cNvSpPr txBox="1"/>
            <p:nvPr/>
          </p:nvSpPr>
          <p:spPr>
            <a:xfrm>
              <a:off x="1841490" y="2283023"/>
              <a:ext cx="393056" cy="307777"/>
            </a:xfrm>
            <a:prstGeom prst="rect">
              <a:avLst/>
            </a:prstGeom>
            <a:noFill/>
          </p:spPr>
          <p:txBody>
            <a:bodyPr wrap="none" rtlCol="0">
              <a:spAutoFit/>
            </a:bodyPr>
            <a:lstStyle/>
            <a:p>
              <a:r>
                <a:rPr lang="en-US" altLang="zh-TW" sz="1400" dirty="0"/>
                <a:t>(2)</a:t>
              </a:r>
              <a:endParaRPr lang="zh-TW" altLang="en-US" sz="1400" dirty="0"/>
            </a:p>
          </p:txBody>
        </p:sp>
        <p:sp>
          <p:nvSpPr>
            <p:cNvPr id="13" name="矩形 12">
              <a:extLst>
                <a:ext uri="{FF2B5EF4-FFF2-40B4-BE49-F238E27FC236}">
                  <a16:creationId xmlns:a16="http://schemas.microsoft.com/office/drawing/2014/main" id="{D9D10917-2985-0E6C-4D00-45A1E32B8890}"/>
                </a:ext>
              </a:extLst>
            </p:cNvPr>
            <p:cNvSpPr/>
            <p:nvPr/>
          </p:nvSpPr>
          <p:spPr bwMode="auto">
            <a:xfrm>
              <a:off x="2202947" y="1428600"/>
              <a:ext cx="1109853" cy="324000"/>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地方政府</a:t>
              </a:r>
            </a:p>
          </p:txBody>
        </p:sp>
        <p:sp>
          <p:nvSpPr>
            <p:cNvPr id="14" name="矩形 13">
              <a:extLst>
                <a:ext uri="{FF2B5EF4-FFF2-40B4-BE49-F238E27FC236}">
                  <a16:creationId xmlns:a16="http://schemas.microsoft.com/office/drawing/2014/main" id="{6BA15909-A3F6-23E9-460B-7898157D2323}"/>
                </a:ext>
              </a:extLst>
            </p:cNvPr>
            <p:cNvSpPr/>
            <p:nvPr/>
          </p:nvSpPr>
          <p:spPr bwMode="auto">
            <a:xfrm>
              <a:off x="4745897" y="2071016"/>
              <a:ext cx="423621" cy="112938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開始建置</a:t>
              </a:r>
            </a:p>
          </p:txBody>
        </p:sp>
        <p:sp>
          <p:nvSpPr>
            <p:cNvPr id="15" name="文字方塊 14">
              <a:extLst>
                <a:ext uri="{FF2B5EF4-FFF2-40B4-BE49-F238E27FC236}">
                  <a16:creationId xmlns:a16="http://schemas.microsoft.com/office/drawing/2014/main" id="{F58A308F-CB8B-982A-F5EB-1C07639542D0}"/>
                </a:ext>
              </a:extLst>
            </p:cNvPr>
            <p:cNvSpPr txBox="1"/>
            <p:nvPr/>
          </p:nvSpPr>
          <p:spPr>
            <a:xfrm>
              <a:off x="4431875" y="2283023"/>
              <a:ext cx="453970" cy="307777"/>
            </a:xfrm>
            <a:prstGeom prst="rect">
              <a:avLst/>
            </a:prstGeom>
            <a:noFill/>
          </p:spPr>
          <p:txBody>
            <a:bodyPr wrap="square" rtlCol="0">
              <a:spAutoFit/>
            </a:bodyPr>
            <a:lstStyle/>
            <a:p>
              <a:r>
                <a:rPr lang="en-US" altLang="zh-TW" sz="1400" dirty="0"/>
                <a:t>(4)</a:t>
              </a:r>
              <a:endParaRPr lang="zh-TW" altLang="en-US" sz="1400" dirty="0"/>
            </a:p>
          </p:txBody>
        </p:sp>
        <p:cxnSp>
          <p:nvCxnSpPr>
            <p:cNvPr id="18" name="直線單箭頭接點 17">
              <a:extLst>
                <a:ext uri="{FF2B5EF4-FFF2-40B4-BE49-F238E27FC236}">
                  <a16:creationId xmlns:a16="http://schemas.microsoft.com/office/drawing/2014/main" id="{CB13D370-4801-FF86-FE79-244A643AFDAA}"/>
                </a:ext>
              </a:extLst>
            </p:cNvPr>
            <p:cNvCxnSpPr>
              <a:cxnSpLocks/>
            </p:cNvCxnSpPr>
            <p:nvPr/>
          </p:nvCxnSpPr>
          <p:spPr bwMode="auto">
            <a:xfrm>
              <a:off x="5170972" y="2590800"/>
              <a:ext cx="248632"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grpSp>
      <p:sp>
        <p:nvSpPr>
          <p:cNvPr id="45" name="矩形 44">
            <a:extLst>
              <a:ext uri="{FF2B5EF4-FFF2-40B4-BE49-F238E27FC236}">
                <a16:creationId xmlns:a16="http://schemas.microsoft.com/office/drawing/2014/main" id="{AE8CB99A-0D3D-C73D-79B9-D7902EA9C146}"/>
              </a:ext>
            </a:extLst>
          </p:cNvPr>
          <p:cNvSpPr/>
          <p:nvPr/>
        </p:nvSpPr>
        <p:spPr>
          <a:xfrm>
            <a:off x="3403172" y="1811734"/>
            <a:ext cx="1016220" cy="11661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 name="直線接點 46">
            <a:extLst>
              <a:ext uri="{FF2B5EF4-FFF2-40B4-BE49-F238E27FC236}">
                <a16:creationId xmlns:a16="http://schemas.microsoft.com/office/drawing/2014/main" id="{8B72B673-F4D2-4F98-D9D2-1FE0687FA9BC}"/>
              </a:ext>
            </a:extLst>
          </p:cNvPr>
          <p:cNvCxnSpPr>
            <a:cxnSpLocks/>
          </p:cNvCxnSpPr>
          <p:nvPr/>
        </p:nvCxnSpPr>
        <p:spPr>
          <a:xfrm>
            <a:off x="3882973" y="2990534"/>
            <a:ext cx="0" cy="4384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文字方塊 51">
            <a:extLst>
              <a:ext uri="{FF2B5EF4-FFF2-40B4-BE49-F238E27FC236}">
                <a16:creationId xmlns:a16="http://schemas.microsoft.com/office/drawing/2014/main" id="{0AE4AFB5-6E9E-B6BA-E4F7-E1894A1F65F2}"/>
              </a:ext>
            </a:extLst>
          </p:cNvPr>
          <p:cNvSpPr txBox="1"/>
          <p:nvPr/>
        </p:nvSpPr>
        <p:spPr>
          <a:xfrm>
            <a:off x="1188315" y="3459480"/>
            <a:ext cx="9197886" cy="369332"/>
          </a:xfrm>
          <a:prstGeom prst="rect">
            <a:avLst/>
          </a:prstGeom>
          <a:noFill/>
        </p:spPr>
        <p:txBody>
          <a:bodyPr wrap="square">
            <a:spAutoFit/>
          </a:bodyPr>
          <a:lstStyle/>
          <a:p>
            <a:r>
              <a:rPr lang="zh-TW" altLang="en-US" b="1" i="0" dirty="0">
                <a:solidFill>
                  <a:srgbClr val="FF0000"/>
                </a:solidFill>
                <a:effectLst/>
                <a:latin typeface="微軟正黑體" panose="020B0604030504040204" pitchFamily="34" charset="-120"/>
                <a:ea typeface="微軟正黑體" panose="020B0604030504040204" pitchFamily="34" charset="-120"/>
              </a:rPr>
              <a:t>臺中市都市計畫甲種乙種工業區土地申請設置儲能系統認定為必要公共服務設施審查要點</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54" name="文字方塊 53">
            <a:extLst>
              <a:ext uri="{FF2B5EF4-FFF2-40B4-BE49-F238E27FC236}">
                <a16:creationId xmlns:a16="http://schemas.microsoft.com/office/drawing/2014/main" id="{5FDE7F38-8DB1-F5F9-6C2D-22117ABC65BA}"/>
              </a:ext>
            </a:extLst>
          </p:cNvPr>
          <p:cNvSpPr txBox="1"/>
          <p:nvPr/>
        </p:nvSpPr>
        <p:spPr>
          <a:xfrm>
            <a:off x="870340" y="3933173"/>
            <a:ext cx="5587527" cy="2893100"/>
          </a:xfrm>
          <a:prstGeom prst="rect">
            <a:avLst/>
          </a:prstGeom>
          <a:noFill/>
        </p:spPr>
        <p:txBody>
          <a:bodyPr wrap="square">
            <a:spAutoFit/>
          </a:bodyPr>
          <a:lstStyle/>
          <a:p>
            <a:pPr marL="228600" indent="-228600">
              <a:buFont typeface="+mj-lt"/>
              <a:buAutoNum type="arabicPeriod"/>
            </a:pPr>
            <a:r>
              <a:rPr lang="zh-TW" altLang="en-US" sz="1400" b="1" i="0" dirty="0">
                <a:solidFill>
                  <a:srgbClr val="000000"/>
                </a:solidFill>
                <a:effectLst/>
                <a:latin typeface="微軟正黑體" panose="020B0604030504040204" pitchFamily="34" charset="-120"/>
                <a:ea typeface="微軟正黑體" panose="020B0604030504040204" pitchFamily="34" charset="-120"/>
              </a:rPr>
              <a:t>建置規劃說明書</a:t>
            </a:r>
            <a:r>
              <a:rPr lang="en-US" altLang="zh-TW" sz="1400" b="1" i="0" dirty="0">
                <a:solidFill>
                  <a:srgbClr val="000000"/>
                </a:solidFill>
                <a:effectLst/>
                <a:latin typeface="微軟正黑體" panose="020B0604030504040204" pitchFamily="34" charset="-120"/>
                <a:ea typeface="微軟正黑體" panose="020B0604030504040204" pitchFamily="34" charset="-120"/>
              </a:rPr>
              <a:t>(</a:t>
            </a:r>
            <a:r>
              <a:rPr lang="zh-TW" altLang="en-US" sz="1400" b="1" i="0" dirty="0">
                <a:solidFill>
                  <a:srgbClr val="000000"/>
                </a:solidFill>
                <a:effectLst/>
                <a:latin typeface="微軟正黑體" panose="020B0604030504040204" pitchFamily="34" charset="-120"/>
                <a:ea typeface="微軟正黑體" panose="020B0604030504040204" pitchFamily="34" charset="-120"/>
              </a:rPr>
              <a:t>含財務規劃、管理維護計畫</a:t>
            </a:r>
            <a:r>
              <a:rPr lang="en-US" altLang="zh-TW" sz="1400" b="1" i="0" dirty="0">
                <a:solidFill>
                  <a:srgbClr val="000000"/>
                </a:solidFill>
                <a:effectLst/>
                <a:latin typeface="微軟正黑體" panose="020B0604030504040204" pitchFamily="34" charset="-120"/>
                <a:ea typeface="微軟正黑體" panose="020B0604030504040204" pitchFamily="34" charset="-120"/>
              </a:rPr>
              <a:t>)</a:t>
            </a:r>
            <a:r>
              <a:rPr lang="zh-TW" altLang="en-US" sz="1400" b="1" i="0" dirty="0">
                <a:solidFill>
                  <a:srgbClr val="000000"/>
                </a:solidFill>
                <a:effectLst/>
                <a:latin typeface="微軟正黑體" panose="020B0604030504040204" pitchFamily="34" charset="-120"/>
                <a:ea typeface="微軟正黑體" panose="020B0604030504040204" pitchFamily="34" charset="-120"/>
              </a:rPr>
              <a:t>。</a:t>
            </a:r>
            <a:endParaRPr lang="en-US" altLang="zh-TW" sz="1400" b="1" i="0" dirty="0">
              <a:solidFill>
                <a:srgbClr val="000000"/>
              </a:solidFill>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合法公司登記證明文件。</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土地所有權人同意文件或土地租賃契約</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地籍圖謄本、土地登記謄本。</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台灣電力股份有限公司核發之併網審查意見書。</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基地周圍現況圖：應標示申請土地及其周邊至少二十公尺範圍內</a:t>
            </a:r>
            <a:br>
              <a:rPr lang="zh-TW" altLang="en-US" sz="1400" b="1" dirty="0">
                <a:solidFill>
                  <a:srgbClr val="000000"/>
                </a:solidFill>
                <a:latin typeface="微軟正黑體" panose="020B0604030504040204" pitchFamily="34" charset="-120"/>
                <a:ea typeface="微軟正黑體" panose="020B0604030504040204" pitchFamily="34" charset="-120"/>
              </a:rPr>
            </a:br>
            <a:r>
              <a:rPr lang="zh-TW" altLang="en-US" sz="1400" b="1" dirty="0">
                <a:solidFill>
                  <a:srgbClr val="000000"/>
                </a:solidFill>
                <a:latin typeface="微軟正黑體" panose="020B0604030504040204" pitchFamily="34" charset="-120"/>
                <a:ea typeface="微軟正黑體" panose="020B0604030504040204" pitchFamily="34" charset="-120"/>
              </a:rPr>
              <a:t>之地籍、地形、地物及最近三個月內測繪日期之資料。</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申請基地及所在街廓各管制單元使用土地之總量管制概算表及面</a:t>
            </a:r>
            <a:br>
              <a:rPr lang="zh-TW" altLang="en-US" sz="1400" b="1" dirty="0">
                <a:solidFill>
                  <a:srgbClr val="000000"/>
                </a:solidFill>
                <a:latin typeface="微軟正黑體" panose="020B0604030504040204" pitchFamily="34" charset="-120"/>
                <a:ea typeface="微軟正黑體" panose="020B0604030504040204" pitchFamily="34" charset="-120"/>
              </a:rPr>
            </a:br>
            <a:r>
              <a:rPr lang="zh-TW" altLang="en-US" sz="1400" b="1" dirty="0">
                <a:solidFill>
                  <a:srgbClr val="000000"/>
                </a:solidFill>
                <a:latin typeface="微軟正黑體" panose="020B0604030504040204" pitchFamily="34" charset="-120"/>
                <a:ea typeface="微軟正黑體" panose="020B0604030504040204" pitchFamily="34" charset="-120"/>
              </a:rPr>
              <a:t>積計算圖說資料。</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最近三個月內核發之都市計畫土地使用分區證明書。</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所在地區公所意見函。</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會同所在地區公所、里長、議員及設置基地周邊居民辦理至少一</a:t>
            </a:r>
            <a:br>
              <a:rPr lang="zh-TW" altLang="en-US" sz="1400" b="1" dirty="0">
                <a:solidFill>
                  <a:srgbClr val="000000"/>
                </a:solidFill>
                <a:latin typeface="微軟正黑體" panose="020B0604030504040204" pitchFamily="34" charset="-120"/>
                <a:ea typeface="微軟正黑體" panose="020B0604030504040204" pitchFamily="34" charset="-120"/>
              </a:rPr>
            </a:br>
            <a:r>
              <a:rPr lang="zh-TW" altLang="en-US" sz="1400" b="1" dirty="0">
                <a:solidFill>
                  <a:srgbClr val="000000"/>
                </a:solidFill>
                <a:latin typeface="微軟正黑體" panose="020B0604030504040204" pitchFamily="34" charset="-120"/>
                <a:ea typeface="微軟正黑體" panose="020B0604030504040204" pitchFamily="34" charset="-120"/>
              </a:rPr>
              <a:t>場地方說明會。</a:t>
            </a:r>
          </a:p>
        </p:txBody>
      </p:sp>
      <p:sp>
        <p:nvSpPr>
          <p:cNvPr id="55" name="文字方塊 54">
            <a:extLst>
              <a:ext uri="{FF2B5EF4-FFF2-40B4-BE49-F238E27FC236}">
                <a16:creationId xmlns:a16="http://schemas.microsoft.com/office/drawing/2014/main" id="{06623818-2117-AE2C-E975-902202EED13F}"/>
              </a:ext>
            </a:extLst>
          </p:cNvPr>
          <p:cNvSpPr txBox="1"/>
          <p:nvPr/>
        </p:nvSpPr>
        <p:spPr>
          <a:xfrm>
            <a:off x="282047" y="4437888"/>
            <a:ext cx="461665" cy="156057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檢具申請文件</a:t>
            </a:r>
          </a:p>
        </p:txBody>
      </p:sp>
      <p:sp>
        <p:nvSpPr>
          <p:cNvPr id="56" name="矩形 55">
            <a:extLst>
              <a:ext uri="{FF2B5EF4-FFF2-40B4-BE49-F238E27FC236}">
                <a16:creationId xmlns:a16="http://schemas.microsoft.com/office/drawing/2014/main" id="{56D783A6-34BA-5899-B8F6-9590AF50DE06}"/>
              </a:ext>
            </a:extLst>
          </p:cNvPr>
          <p:cNvSpPr/>
          <p:nvPr/>
        </p:nvSpPr>
        <p:spPr>
          <a:xfrm>
            <a:off x="743712" y="3828812"/>
            <a:ext cx="5587527" cy="29974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a:extLst>
              <a:ext uri="{FF2B5EF4-FFF2-40B4-BE49-F238E27FC236}">
                <a16:creationId xmlns:a16="http://schemas.microsoft.com/office/drawing/2014/main" id="{07188928-62E6-43E5-E95E-A75FDA480129}"/>
              </a:ext>
            </a:extLst>
          </p:cNvPr>
          <p:cNvSpPr txBox="1"/>
          <p:nvPr/>
        </p:nvSpPr>
        <p:spPr>
          <a:xfrm>
            <a:off x="6990853" y="4666126"/>
            <a:ext cx="461665" cy="1322832"/>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召開審查會</a:t>
            </a:r>
          </a:p>
        </p:txBody>
      </p:sp>
      <p:sp>
        <p:nvSpPr>
          <p:cNvPr id="58" name="箭號: 向右 57">
            <a:extLst>
              <a:ext uri="{FF2B5EF4-FFF2-40B4-BE49-F238E27FC236}">
                <a16:creationId xmlns:a16="http://schemas.microsoft.com/office/drawing/2014/main" id="{BF8986A1-0805-96AB-731A-9798272EB64A}"/>
              </a:ext>
            </a:extLst>
          </p:cNvPr>
          <p:cNvSpPr/>
          <p:nvPr/>
        </p:nvSpPr>
        <p:spPr>
          <a:xfrm>
            <a:off x="6356999" y="5096256"/>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5A237F87-8AA6-D819-3ACD-C7BFA2B23627}"/>
              </a:ext>
            </a:extLst>
          </p:cNvPr>
          <p:cNvSpPr txBox="1"/>
          <p:nvPr/>
        </p:nvSpPr>
        <p:spPr>
          <a:xfrm>
            <a:off x="7497010" y="4726924"/>
            <a:ext cx="1625508" cy="1477328"/>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都發局</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消防局</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r>
              <a:rPr lang="zh-TW" altLang="en-US" b="1" dirty="0">
                <a:solidFill>
                  <a:srgbClr val="00B0F0"/>
                </a:solidFill>
                <a:latin typeface="微軟正黑體" panose="020B0604030504040204" pitchFamily="34" charset="-120"/>
                <a:ea typeface="微軟正黑體" panose="020B0604030504040204" pitchFamily="34" charset="-120"/>
              </a:rPr>
              <a:t>經發局</a:t>
            </a:r>
            <a:endParaRPr lang="en-US" altLang="zh-TW" b="1" dirty="0">
              <a:solidFill>
                <a:srgbClr val="00B0F0"/>
              </a:solidFill>
              <a:latin typeface="微軟正黑體" panose="020B0604030504040204" pitchFamily="34" charset="-120"/>
              <a:ea typeface="微軟正黑體" panose="020B0604030504040204" pitchFamily="34" charset="-120"/>
            </a:endParaRPr>
          </a:p>
          <a:p>
            <a:r>
              <a:rPr lang="zh-TW" altLang="en-US" b="1" dirty="0">
                <a:solidFill>
                  <a:schemeClr val="accent2"/>
                </a:solidFill>
                <a:latin typeface="微軟正黑體" panose="020B0604030504040204" pitchFamily="34" charset="-120"/>
                <a:ea typeface="微軟正黑體" panose="020B0604030504040204" pitchFamily="34" charset="-120"/>
              </a:rPr>
              <a:t>外聘專家學者</a:t>
            </a:r>
            <a:endParaRPr lang="en-US" altLang="zh-TW" b="1" dirty="0">
              <a:solidFill>
                <a:schemeClr val="accent2"/>
              </a:solidFill>
              <a:latin typeface="微軟正黑體" panose="020B0604030504040204" pitchFamily="34" charset="-120"/>
              <a:ea typeface="微軟正黑體" panose="020B0604030504040204" pitchFamily="34" charset="-120"/>
            </a:endParaRPr>
          </a:p>
          <a:p>
            <a:endParaRPr lang="zh-TW" altLang="en-US" dirty="0"/>
          </a:p>
        </p:txBody>
      </p:sp>
      <p:sp>
        <p:nvSpPr>
          <p:cNvPr id="63" name="矩形 62">
            <a:extLst>
              <a:ext uri="{FF2B5EF4-FFF2-40B4-BE49-F238E27FC236}">
                <a16:creationId xmlns:a16="http://schemas.microsoft.com/office/drawing/2014/main" id="{1EEA7E62-E09D-2D7B-4236-21A869DE6A6E}"/>
              </a:ext>
            </a:extLst>
          </p:cNvPr>
          <p:cNvSpPr/>
          <p:nvPr/>
        </p:nvSpPr>
        <p:spPr>
          <a:xfrm>
            <a:off x="6902470" y="4437889"/>
            <a:ext cx="2220048" cy="17663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箭號: 向右 63">
            <a:extLst>
              <a:ext uri="{FF2B5EF4-FFF2-40B4-BE49-F238E27FC236}">
                <a16:creationId xmlns:a16="http://schemas.microsoft.com/office/drawing/2014/main" id="{BBB71F6C-0457-5821-0786-AB2D058DBE1F}"/>
              </a:ext>
            </a:extLst>
          </p:cNvPr>
          <p:cNvSpPr/>
          <p:nvPr/>
        </p:nvSpPr>
        <p:spPr>
          <a:xfrm>
            <a:off x="9227760" y="5105924"/>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6D573855-4D38-3DE0-5D51-C84B7B016A94}"/>
              </a:ext>
            </a:extLst>
          </p:cNvPr>
          <p:cNvSpPr txBox="1"/>
          <p:nvPr/>
        </p:nvSpPr>
        <p:spPr>
          <a:xfrm>
            <a:off x="9812415" y="4239318"/>
            <a:ext cx="461665" cy="216350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認定公共服務設施</a:t>
            </a:r>
          </a:p>
        </p:txBody>
      </p:sp>
      <p:sp>
        <p:nvSpPr>
          <p:cNvPr id="67" name="箭號: 向右 66">
            <a:extLst>
              <a:ext uri="{FF2B5EF4-FFF2-40B4-BE49-F238E27FC236}">
                <a16:creationId xmlns:a16="http://schemas.microsoft.com/office/drawing/2014/main" id="{D49CDAF5-DADE-5A8B-9587-0DDD585B6EB0}"/>
              </a:ext>
            </a:extLst>
          </p:cNvPr>
          <p:cNvSpPr/>
          <p:nvPr/>
        </p:nvSpPr>
        <p:spPr>
          <a:xfrm>
            <a:off x="10386201" y="5096256"/>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文字方塊 68">
            <a:extLst>
              <a:ext uri="{FF2B5EF4-FFF2-40B4-BE49-F238E27FC236}">
                <a16:creationId xmlns:a16="http://schemas.microsoft.com/office/drawing/2014/main" id="{7FCFBE70-7B6D-860E-A3E5-EF992A249447}"/>
              </a:ext>
            </a:extLst>
          </p:cNvPr>
          <p:cNvSpPr txBox="1"/>
          <p:nvPr/>
        </p:nvSpPr>
        <p:spPr>
          <a:xfrm>
            <a:off x="10986623" y="4523048"/>
            <a:ext cx="461665" cy="159604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申請總量管制</a:t>
            </a:r>
          </a:p>
        </p:txBody>
      </p:sp>
      <p:pic>
        <p:nvPicPr>
          <p:cNvPr id="70" name="Picture 2" descr="ãå°ä¸­å¸æ¿åºãçåçæå°çµæ">
            <a:extLst>
              <a:ext uri="{FF2B5EF4-FFF2-40B4-BE49-F238E27FC236}">
                <a16:creationId xmlns:a16="http://schemas.microsoft.com/office/drawing/2014/main" id="{1125B83D-9A48-38A0-9D24-D57DCD2139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72" name="文字方塊 71">
            <a:extLst>
              <a:ext uri="{FF2B5EF4-FFF2-40B4-BE49-F238E27FC236}">
                <a16:creationId xmlns:a16="http://schemas.microsoft.com/office/drawing/2014/main" id="{D2D1FB6E-A8C7-80E3-7727-B6B3A6D14B20}"/>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4</a:t>
            </a:r>
            <a:endParaRPr lang="zh-TW" altLang="en-US" sz="24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C9D89E37-5A80-1678-9035-F0AD1CDA3EB6}"/>
              </a:ext>
            </a:extLst>
          </p:cNvPr>
          <p:cNvSpPr/>
          <p:nvPr/>
        </p:nvSpPr>
        <p:spPr>
          <a:xfrm>
            <a:off x="239612" y="1136078"/>
            <a:ext cx="11452516" cy="5721921"/>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0290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9B4091F-AF6D-4EAD-A505-6E12E80A8978}"/>
              </a:ext>
            </a:extLst>
          </p:cNvPr>
          <p:cNvSpPr txBox="1"/>
          <p:nvPr/>
        </p:nvSpPr>
        <p:spPr>
          <a:xfrm>
            <a:off x="3569595" y="480260"/>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四、申請流程</a:t>
            </a:r>
            <a:r>
              <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rPr>
              <a:t>(2/2)</a:t>
            </a:r>
          </a:p>
        </p:txBody>
      </p:sp>
      <p:sp>
        <p:nvSpPr>
          <p:cNvPr id="7" name="文字方塊 6">
            <a:extLst>
              <a:ext uri="{FF2B5EF4-FFF2-40B4-BE49-F238E27FC236}">
                <a16:creationId xmlns:a16="http://schemas.microsoft.com/office/drawing/2014/main" id="{1A91DA81-1C72-03D8-7C0B-596FF6F2E0FA}"/>
              </a:ext>
            </a:extLst>
          </p:cNvPr>
          <p:cNvSpPr txBox="1"/>
          <p:nvPr/>
        </p:nvSpPr>
        <p:spPr>
          <a:xfrm>
            <a:off x="3166872" y="1454429"/>
            <a:ext cx="5516880" cy="523220"/>
          </a:xfrm>
          <a:prstGeom prst="rect">
            <a:avLst/>
          </a:prstGeom>
          <a:noFill/>
        </p:spPr>
        <p:txBody>
          <a:bodyPr wrap="square" rtlCol="0">
            <a:spAutoFit/>
          </a:bodyPr>
          <a:lstStyle/>
          <a:p>
            <a:r>
              <a:rPr lang="zh-TW" altLang="en-US" sz="2800" b="1" dirty="0">
                <a:solidFill>
                  <a:schemeClr val="accent4">
                    <a:lumMod val="50000"/>
                  </a:schemeClr>
                </a:solidFill>
                <a:latin typeface="微軟正黑體" panose="020B0604030504040204" pitchFamily="34" charset="-120"/>
                <a:ea typeface="微軟正黑體" panose="020B0604030504040204" pitchFamily="34" charset="-120"/>
              </a:rPr>
              <a:t>向本府都市發展局申請總量管制</a:t>
            </a:r>
          </a:p>
        </p:txBody>
      </p:sp>
      <p:sp>
        <p:nvSpPr>
          <p:cNvPr id="9" name="文字方塊 8">
            <a:extLst>
              <a:ext uri="{FF2B5EF4-FFF2-40B4-BE49-F238E27FC236}">
                <a16:creationId xmlns:a16="http://schemas.microsoft.com/office/drawing/2014/main" id="{A94DD9A7-C67D-ECF7-1B6A-358ECF87E474}"/>
              </a:ext>
            </a:extLst>
          </p:cNvPr>
          <p:cNvSpPr txBox="1"/>
          <p:nvPr/>
        </p:nvSpPr>
        <p:spPr>
          <a:xfrm>
            <a:off x="1441662" y="2059266"/>
            <a:ext cx="9777984" cy="369332"/>
          </a:xfrm>
          <a:prstGeom prst="rect">
            <a:avLst/>
          </a:prstGeom>
          <a:noFill/>
        </p:spPr>
        <p:txBody>
          <a:bodyPr wrap="square">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臺中市都市計畫甲種乙種工業區土地申請設置公共服務設施及公用事業設施總量管制作業要點</a:t>
            </a:r>
          </a:p>
        </p:txBody>
      </p:sp>
      <p:sp>
        <p:nvSpPr>
          <p:cNvPr id="10" name="文字方塊 9">
            <a:extLst>
              <a:ext uri="{FF2B5EF4-FFF2-40B4-BE49-F238E27FC236}">
                <a16:creationId xmlns:a16="http://schemas.microsoft.com/office/drawing/2014/main" id="{08B46D14-0D15-1A1F-D671-D03E41243D09}"/>
              </a:ext>
            </a:extLst>
          </p:cNvPr>
          <p:cNvSpPr txBox="1"/>
          <p:nvPr/>
        </p:nvSpPr>
        <p:spPr>
          <a:xfrm>
            <a:off x="769727" y="3901440"/>
            <a:ext cx="461665" cy="156057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檢具申請文件</a:t>
            </a:r>
          </a:p>
        </p:txBody>
      </p:sp>
      <p:sp>
        <p:nvSpPr>
          <p:cNvPr id="12" name="文字方塊 11">
            <a:extLst>
              <a:ext uri="{FF2B5EF4-FFF2-40B4-BE49-F238E27FC236}">
                <a16:creationId xmlns:a16="http://schemas.microsoft.com/office/drawing/2014/main" id="{7FD1E564-78F6-9CA0-C5ED-F5FD012E5B87}"/>
              </a:ext>
            </a:extLst>
          </p:cNvPr>
          <p:cNvSpPr txBox="1"/>
          <p:nvPr/>
        </p:nvSpPr>
        <p:spPr>
          <a:xfrm>
            <a:off x="1316736" y="2734783"/>
            <a:ext cx="4779264" cy="3970318"/>
          </a:xfrm>
          <a:prstGeom prst="rect">
            <a:avLst/>
          </a:prstGeom>
          <a:noFill/>
        </p:spPr>
        <p:txBody>
          <a:bodyPr wrap="square">
            <a:spAutoFit/>
          </a:bodyPr>
          <a:lstStyle/>
          <a:p>
            <a:r>
              <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申請書。</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最近三個月內核發之都市計畫土地使用分區證明書。</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臺中市政府地政局所屬各地政事務所核發最近三個月內之 </a:t>
            </a:r>
            <a:br>
              <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地籍圖謄本。</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臺中市政府地政局所屬各地政事務所核發最近三個月內之</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土地登記謄本、建物登記謄本。</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基地周圍現況圖：應標示申請土地及其周邊至少二十公尺</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範圍內之地籍、地形、地物及最近三個月內測繪日期之資</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料。</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都市計畫位置圖：將申請基地及其周邊至少二十公尺範圍</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內地籍圖資料套繪標示在核定之都市計畫圖上。</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申請基地及所在街廓各管制單元使用土地之總量管制概算</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表及面積計算圖說資料：</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工業區街廓及面積：依該工業區公告樁位或地籍逕為  </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分割資料計算，應由建築師或測量技師簽證負責。</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基地面積：依土地登記謄本所載為準。</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申請基地及總量管制之各單元使用項目概算表：應檢 </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附申請土地概算表及面積計算圖說資料。</a:t>
            </a:r>
            <a:endPar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矩形 12">
            <a:extLst>
              <a:ext uri="{FF2B5EF4-FFF2-40B4-BE49-F238E27FC236}">
                <a16:creationId xmlns:a16="http://schemas.microsoft.com/office/drawing/2014/main" id="{DF24C52A-ACE9-885D-69BF-DD8B1CF3D435}"/>
              </a:ext>
            </a:extLst>
          </p:cNvPr>
          <p:cNvSpPr/>
          <p:nvPr/>
        </p:nvSpPr>
        <p:spPr>
          <a:xfrm>
            <a:off x="1316737" y="2734783"/>
            <a:ext cx="4864608" cy="39703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EA50CEB9-DBA4-26BA-8E0C-D3C2B8FDAAD0}"/>
              </a:ext>
            </a:extLst>
          </p:cNvPr>
          <p:cNvSpPr txBox="1"/>
          <p:nvPr/>
        </p:nvSpPr>
        <p:spPr>
          <a:xfrm>
            <a:off x="6851904" y="3901440"/>
            <a:ext cx="2392680" cy="1754326"/>
          </a:xfrm>
          <a:prstGeom prst="rect">
            <a:avLst/>
          </a:prstGeom>
          <a:noFill/>
        </p:spPr>
        <p:txBody>
          <a:bodyPr wrap="square">
            <a:spAutoFit/>
          </a:bodyPr>
          <a:lstStyle/>
          <a:p>
            <a:r>
              <a:rPr lang="zh-TW" altLang="en-US" b="1" i="0" dirty="0">
                <a:solidFill>
                  <a:srgbClr val="000000"/>
                </a:solidFill>
                <a:effectLst/>
                <a:latin typeface="微軟正黑體" panose="020B0604030504040204" pitchFamily="34" charset="-120"/>
                <a:ea typeface="微軟正黑體" panose="020B0604030504040204" pitchFamily="34" charset="-120"/>
              </a:rPr>
              <a:t>各街廓土地依第九點所列允許使用項目供公共服務設施及公用事業設施使用之土地總面積</a:t>
            </a:r>
            <a:r>
              <a:rPr lang="zh-TW" altLang="en-US" b="1" i="0" u="sng" dirty="0">
                <a:solidFill>
                  <a:srgbClr val="FF0000"/>
                </a:solidFill>
                <a:effectLst/>
                <a:latin typeface="微軟正黑體" panose="020B0604030504040204" pitchFamily="34" charset="-120"/>
                <a:ea typeface="微軟正黑體" panose="020B0604030504040204" pitchFamily="34" charset="-120"/>
              </a:rPr>
              <a:t>不得超過各該完整街廓總面積</a:t>
            </a:r>
            <a:r>
              <a:rPr lang="en-US" altLang="zh-TW" b="1" u="sng" dirty="0">
                <a:solidFill>
                  <a:srgbClr val="FF0000"/>
                </a:solidFill>
                <a:latin typeface="微軟正黑體" panose="020B0604030504040204" pitchFamily="34" charset="-120"/>
                <a:ea typeface="微軟正黑體" panose="020B0604030504040204" pitchFamily="34" charset="-120"/>
              </a:rPr>
              <a:t>20%</a:t>
            </a:r>
            <a:r>
              <a:rPr lang="zh-TW" altLang="en-US" b="1" i="0" dirty="0">
                <a:solidFill>
                  <a:srgbClr val="000000"/>
                </a:solidFill>
                <a:effectLst/>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6" name="箭號: 向右 15">
            <a:extLst>
              <a:ext uri="{FF2B5EF4-FFF2-40B4-BE49-F238E27FC236}">
                <a16:creationId xmlns:a16="http://schemas.microsoft.com/office/drawing/2014/main" id="{0C5250DB-B7C6-96EC-B1A1-D49F0DEF28BC}"/>
              </a:ext>
            </a:extLst>
          </p:cNvPr>
          <p:cNvSpPr/>
          <p:nvPr/>
        </p:nvSpPr>
        <p:spPr>
          <a:xfrm>
            <a:off x="6330654" y="4681728"/>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E2FA8CFA-BF89-BFF6-90D8-525B19730312}"/>
              </a:ext>
            </a:extLst>
          </p:cNvPr>
          <p:cNvSpPr/>
          <p:nvPr/>
        </p:nvSpPr>
        <p:spPr>
          <a:xfrm>
            <a:off x="6812280" y="3767328"/>
            <a:ext cx="2432304" cy="2072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箭號: 向右 18">
            <a:extLst>
              <a:ext uri="{FF2B5EF4-FFF2-40B4-BE49-F238E27FC236}">
                <a16:creationId xmlns:a16="http://schemas.microsoft.com/office/drawing/2014/main" id="{25CF0264-DC61-BDAE-CF03-9AF2B6BCF96C}"/>
              </a:ext>
            </a:extLst>
          </p:cNvPr>
          <p:cNvSpPr/>
          <p:nvPr/>
        </p:nvSpPr>
        <p:spPr>
          <a:xfrm>
            <a:off x="9284208" y="4681728"/>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a:extLst>
              <a:ext uri="{FF2B5EF4-FFF2-40B4-BE49-F238E27FC236}">
                <a16:creationId xmlns:a16="http://schemas.microsoft.com/office/drawing/2014/main" id="{55BA66BB-1D78-97D6-6333-91B2212B50C5}"/>
              </a:ext>
            </a:extLst>
          </p:cNvPr>
          <p:cNvSpPr txBox="1"/>
          <p:nvPr/>
        </p:nvSpPr>
        <p:spPr>
          <a:xfrm>
            <a:off x="10082783" y="2696569"/>
            <a:ext cx="435905" cy="3970318"/>
          </a:xfrm>
          <a:prstGeom prst="rect">
            <a:avLst/>
          </a:prstGeom>
          <a:solidFill>
            <a:schemeClr val="accent4">
              <a:lumMod val="20000"/>
              <a:lumOff val="80000"/>
            </a:schemeClr>
          </a:solidFill>
          <a:ln>
            <a:solidFill>
              <a:schemeClr val="tx1"/>
            </a:solidFill>
          </a:ln>
        </p:spPr>
        <p:txBody>
          <a:bodyPr wrap="square">
            <a:spAutoFit/>
          </a:bodyPr>
          <a:lstStyle/>
          <a:p>
            <a:r>
              <a:rPr lang="zh-TW" altLang="en-US" b="1" i="0" dirty="0">
                <a:solidFill>
                  <a:srgbClr val="000000"/>
                </a:solidFill>
                <a:effectLst/>
                <a:latin typeface="微軟正黑體" panose="020B0604030504040204" pitchFamily="34" charset="-120"/>
                <a:ea typeface="微軟正黑體" panose="020B0604030504040204" pitchFamily="34" charset="-120"/>
              </a:rPr>
              <a:t>經本府都發局審核同意設置使用</a:t>
            </a:r>
            <a:endParaRPr lang="zh-TW" altLang="en-US" b="1"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A47EF838-F1BD-A1E2-3A11-6D8096B7F74F}"/>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5</a:t>
            </a:r>
            <a:endParaRPr lang="zh-TW" altLang="en-US" sz="2400" b="1"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21B55E80-2BC8-30C6-3C62-55A06B2CA587}"/>
              </a:ext>
            </a:extLst>
          </p:cNvPr>
          <p:cNvPicPr>
            <a:picLocks noChangeAspect="1"/>
          </p:cNvPicPr>
          <p:nvPr/>
        </p:nvPicPr>
        <p:blipFill>
          <a:blip r:embed="rId2"/>
          <a:stretch>
            <a:fillRect/>
          </a:stretch>
        </p:blipFill>
        <p:spPr>
          <a:xfrm>
            <a:off x="359167" y="1202233"/>
            <a:ext cx="11473666" cy="5639687"/>
          </a:xfrm>
          <a:prstGeom prst="rect">
            <a:avLst/>
          </a:prstGeom>
        </p:spPr>
      </p:pic>
    </p:spTree>
    <p:extLst>
      <p:ext uri="{BB962C8B-B14F-4D97-AF65-F5344CB8AC3E}">
        <p14:creationId xmlns:p14="http://schemas.microsoft.com/office/powerpoint/2010/main" val="420591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6A8C77AE-22C7-2510-09FE-408A40DFFF8A}"/>
              </a:ext>
            </a:extLst>
          </p:cNvPr>
          <p:cNvSpPr txBox="1"/>
          <p:nvPr/>
        </p:nvSpPr>
        <p:spPr>
          <a:xfrm>
            <a:off x="3569595" y="480260"/>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五、安全及消防規範</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8" name="群組 17">
            <a:extLst>
              <a:ext uri="{FF2B5EF4-FFF2-40B4-BE49-F238E27FC236}">
                <a16:creationId xmlns:a16="http://schemas.microsoft.com/office/drawing/2014/main" id="{ED0E3D78-6495-4F49-E7A0-8E4F6D4D2305}"/>
              </a:ext>
            </a:extLst>
          </p:cNvPr>
          <p:cNvGrpSpPr/>
          <p:nvPr/>
        </p:nvGrpSpPr>
        <p:grpSpPr>
          <a:xfrm>
            <a:off x="4710528" y="1382854"/>
            <a:ext cx="2637098" cy="1260749"/>
            <a:chOff x="4590288" y="1371613"/>
            <a:chExt cx="2637098" cy="1260749"/>
          </a:xfrm>
        </p:grpSpPr>
        <p:sp>
          <p:nvSpPr>
            <p:cNvPr id="8" name="文字方塊 7">
              <a:extLst>
                <a:ext uri="{FF2B5EF4-FFF2-40B4-BE49-F238E27FC236}">
                  <a16:creationId xmlns:a16="http://schemas.microsoft.com/office/drawing/2014/main" id="{13AEE0A0-7721-6DC9-2B1F-B47688D674FB}"/>
                </a:ext>
              </a:extLst>
            </p:cNvPr>
            <p:cNvSpPr txBox="1"/>
            <p:nvPr/>
          </p:nvSpPr>
          <p:spPr>
            <a:xfrm>
              <a:off x="4590288" y="1801365"/>
              <a:ext cx="2637098" cy="830997"/>
            </a:xfrm>
            <a:prstGeom prst="rect">
              <a:avLst/>
            </a:prstGeom>
            <a:solidFill>
              <a:schemeClr val="accent6">
                <a:lumMod val="20000"/>
                <a:lumOff val="80000"/>
              </a:schemeClr>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戶外電池儲能系統案廠驗證規範</a:t>
              </a:r>
            </a:p>
          </p:txBody>
        </p:sp>
        <p:sp>
          <p:nvSpPr>
            <p:cNvPr id="10" name="文字方塊 9">
              <a:extLst>
                <a:ext uri="{FF2B5EF4-FFF2-40B4-BE49-F238E27FC236}">
                  <a16:creationId xmlns:a16="http://schemas.microsoft.com/office/drawing/2014/main" id="{E6CAE26F-33A4-D227-3EB3-28109ACAEDC6}"/>
                </a:ext>
              </a:extLst>
            </p:cNvPr>
            <p:cNvSpPr txBox="1"/>
            <p:nvPr/>
          </p:nvSpPr>
          <p:spPr>
            <a:xfrm>
              <a:off x="4898714" y="1371613"/>
              <a:ext cx="2328672" cy="369332"/>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經濟部標準檢驗局</a:t>
              </a:r>
            </a:p>
          </p:txBody>
        </p:sp>
      </p:grpSp>
      <p:grpSp>
        <p:nvGrpSpPr>
          <p:cNvPr id="13" name="群組 12">
            <a:extLst>
              <a:ext uri="{FF2B5EF4-FFF2-40B4-BE49-F238E27FC236}">
                <a16:creationId xmlns:a16="http://schemas.microsoft.com/office/drawing/2014/main" id="{5AF18D03-7527-754A-6B67-F2601C345964}"/>
              </a:ext>
            </a:extLst>
          </p:cNvPr>
          <p:cNvGrpSpPr/>
          <p:nvPr/>
        </p:nvGrpSpPr>
        <p:grpSpPr>
          <a:xfrm>
            <a:off x="8504361" y="1429111"/>
            <a:ext cx="2637098" cy="1227917"/>
            <a:chOff x="520630" y="1408204"/>
            <a:chExt cx="2637098" cy="1227917"/>
          </a:xfrm>
        </p:grpSpPr>
        <p:sp>
          <p:nvSpPr>
            <p:cNvPr id="6" name="文字方塊 5">
              <a:extLst>
                <a:ext uri="{FF2B5EF4-FFF2-40B4-BE49-F238E27FC236}">
                  <a16:creationId xmlns:a16="http://schemas.microsoft.com/office/drawing/2014/main" id="{6F859C36-4EAE-2E95-0BA5-C0A73E05136B}"/>
                </a:ext>
              </a:extLst>
            </p:cNvPr>
            <p:cNvSpPr txBox="1"/>
            <p:nvPr/>
          </p:nvSpPr>
          <p:spPr>
            <a:xfrm>
              <a:off x="520630" y="1805124"/>
              <a:ext cx="2637098" cy="830997"/>
            </a:xfrm>
            <a:prstGeom prst="rect">
              <a:avLst/>
            </a:prstGeom>
            <a:solidFill>
              <a:schemeClr val="accent4">
                <a:lumMod val="20000"/>
                <a:lumOff val="80000"/>
              </a:schemeClr>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提升儲能系統消防安全管理指引</a:t>
              </a:r>
            </a:p>
          </p:txBody>
        </p:sp>
        <p:sp>
          <p:nvSpPr>
            <p:cNvPr id="11" name="文字方塊 10">
              <a:extLst>
                <a:ext uri="{FF2B5EF4-FFF2-40B4-BE49-F238E27FC236}">
                  <a16:creationId xmlns:a16="http://schemas.microsoft.com/office/drawing/2014/main" id="{D8D589BA-548D-500A-7488-1A273881ABE2}"/>
                </a:ext>
              </a:extLst>
            </p:cNvPr>
            <p:cNvSpPr txBox="1"/>
            <p:nvPr/>
          </p:nvSpPr>
          <p:spPr>
            <a:xfrm>
              <a:off x="829056" y="1408204"/>
              <a:ext cx="2328672" cy="369332"/>
            </a:xfrm>
            <a:prstGeom prst="rect">
              <a:avLst/>
            </a:prstGeom>
            <a:noFill/>
          </p:spPr>
          <p:txBody>
            <a:bodyPr wrap="square" rtlCol="0">
              <a:spAutoFit/>
            </a:bodyPr>
            <a:lstStyle/>
            <a:p>
              <a:r>
                <a:rPr lang="zh-TW" altLang="en-US" b="1" dirty="0">
                  <a:solidFill>
                    <a:schemeClr val="accent4">
                      <a:lumMod val="50000"/>
                    </a:schemeClr>
                  </a:solidFill>
                  <a:latin typeface="微軟正黑體" panose="020B0604030504040204" pitchFamily="34" charset="-120"/>
                  <a:ea typeface="微軟正黑體" panose="020B0604030504040204" pitchFamily="34" charset="-120"/>
                </a:rPr>
                <a:t>內政部消防署</a:t>
              </a:r>
            </a:p>
          </p:txBody>
        </p:sp>
      </p:grpSp>
      <p:grpSp>
        <p:nvGrpSpPr>
          <p:cNvPr id="14" name="群組 13">
            <a:extLst>
              <a:ext uri="{FF2B5EF4-FFF2-40B4-BE49-F238E27FC236}">
                <a16:creationId xmlns:a16="http://schemas.microsoft.com/office/drawing/2014/main" id="{B7D1BDC9-6875-D57C-F7D8-C51CB370CAB2}"/>
              </a:ext>
            </a:extLst>
          </p:cNvPr>
          <p:cNvGrpSpPr/>
          <p:nvPr/>
        </p:nvGrpSpPr>
        <p:grpSpPr>
          <a:xfrm>
            <a:off x="975052" y="1411535"/>
            <a:ext cx="3200708" cy="1237451"/>
            <a:chOff x="8345116" y="1371082"/>
            <a:chExt cx="3200708" cy="1237451"/>
          </a:xfrm>
        </p:grpSpPr>
        <p:sp>
          <p:nvSpPr>
            <p:cNvPr id="7" name="文字方塊 6">
              <a:extLst>
                <a:ext uri="{FF2B5EF4-FFF2-40B4-BE49-F238E27FC236}">
                  <a16:creationId xmlns:a16="http://schemas.microsoft.com/office/drawing/2014/main" id="{446C4562-0F85-298F-0268-F31F33E7A65D}"/>
                </a:ext>
              </a:extLst>
            </p:cNvPr>
            <p:cNvSpPr txBox="1"/>
            <p:nvPr/>
          </p:nvSpPr>
          <p:spPr>
            <a:xfrm>
              <a:off x="8345116" y="1777536"/>
              <a:ext cx="2637098" cy="830997"/>
            </a:xfrm>
            <a:prstGeom prst="rect">
              <a:avLst/>
            </a:prstGeom>
            <a:solidFill>
              <a:schemeClr val="accent1">
                <a:lumMod val="20000"/>
                <a:lumOff val="80000"/>
              </a:schemeClr>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併網型儲能系統設置區域及安全規範</a:t>
              </a:r>
            </a:p>
          </p:txBody>
        </p:sp>
        <p:sp>
          <p:nvSpPr>
            <p:cNvPr id="12" name="文字方塊 11">
              <a:extLst>
                <a:ext uri="{FF2B5EF4-FFF2-40B4-BE49-F238E27FC236}">
                  <a16:creationId xmlns:a16="http://schemas.microsoft.com/office/drawing/2014/main" id="{142A0306-EC18-EB24-CED5-B86DA7E03850}"/>
                </a:ext>
              </a:extLst>
            </p:cNvPr>
            <p:cNvSpPr txBox="1"/>
            <p:nvPr/>
          </p:nvSpPr>
          <p:spPr>
            <a:xfrm>
              <a:off x="9217152" y="1371082"/>
              <a:ext cx="2328672" cy="369332"/>
            </a:xfrm>
            <a:prstGeom prst="rect">
              <a:avLst/>
            </a:prstGeom>
            <a:noFill/>
          </p:spPr>
          <p:txBody>
            <a:bodyPr wrap="square" rtlCol="0">
              <a:spAutoFit/>
            </a:bodyPr>
            <a:lstStyle/>
            <a:p>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經濟部</a:t>
              </a:r>
            </a:p>
          </p:txBody>
        </p:sp>
      </p:grpSp>
      <p:sp>
        <p:nvSpPr>
          <p:cNvPr id="15" name="矩形 14">
            <a:extLst>
              <a:ext uri="{FF2B5EF4-FFF2-40B4-BE49-F238E27FC236}">
                <a16:creationId xmlns:a16="http://schemas.microsoft.com/office/drawing/2014/main" id="{6185610F-92B6-9361-7255-47C9685BC43B}"/>
              </a:ext>
            </a:extLst>
          </p:cNvPr>
          <p:cNvSpPr/>
          <p:nvPr/>
        </p:nvSpPr>
        <p:spPr>
          <a:xfrm>
            <a:off x="499872" y="1340574"/>
            <a:ext cx="3470745" cy="503716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528A6DA2-F712-153B-2AF6-366F9A84E532}"/>
              </a:ext>
            </a:extLst>
          </p:cNvPr>
          <p:cNvSpPr txBox="1"/>
          <p:nvPr/>
        </p:nvSpPr>
        <p:spPr>
          <a:xfrm>
            <a:off x="975052" y="3386806"/>
            <a:ext cx="2896873" cy="1384995"/>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■開放區域</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■土地使用管制</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■申請設置原則</a:t>
            </a:r>
          </a:p>
        </p:txBody>
      </p:sp>
      <p:sp>
        <p:nvSpPr>
          <p:cNvPr id="20" name="矩形 19">
            <a:extLst>
              <a:ext uri="{FF2B5EF4-FFF2-40B4-BE49-F238E27FC236}">
                <a16:creationId xmlns:a16="http://schemas.microsoft.com/office/drawing/2014/main" id="{F716A584-7C21-6EE9-10AB-D7C98C714100}"/>
              </a:ext>
            </a:extLst>
          </p:cNvPr>
          <p:cNvSpPr/>
          <p:nvPr/>
        </p:nvSpPr>
        <p:spPr>
          <a:xfrm>
            <a:off x="4293705" y="1340574"/>
            <a:ext cx="3470745" cy="503716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59B342F3-C402-2939-3662-B63DBA4F730C}"/>
              </a:ext>
            </a:extLst>
          </p:cNvPr>
          <p:cNvSpPr/>
          <p:nvPr/>
        </p:nvSpPr>
        <p:spPr>
          <a:xfrm>
            <a:off x="8087538" y="1371613"/>
            <a:ext cx="3604590" cy="503716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E1CA6685-B8BE-C339-2983-5F0BBB0E5AED}"/>
              </a:ext>
            </a:extLst>
          </p:cNvPr>
          <p:cNvSpPr txBox="1"/>
          <p:nvPr/>
        </p:nvSpPr>
        <p:spPr>
          <a:xfrm>
            <a:off x="4437171" y="3258992"/>
            <a:ext cx="3445223" cy="2308324"/>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 電池標準</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電器安裝設置要求</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防火設計與距離要求</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專案驗證確證與測試</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技術要求</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緊急應變措施</a:t>
            </a:r>
          </a:p>
        </p:txBody>
      </p:sp>
      <p:sp>
        <p:nvSpPr>
          <p:cNvPr id="23" name="文字方塊 22">
            <a:extLst>
              <a:ext uri="{FF2B5EF4-FFF2-40B4-BE49-F238E27FC236}">
                <a16:creationId xmlns:a16="http://schemas.microsoft.com/office/drawing/2014/main" id="{A2ED128E-C021-09F0-4BFD-58C04B5B9BE4}"/>
              </a:ext>
            </a:extLst>
          </p:cNvPr>
          <p:cNvSpPr txBox="1"/>
          <p:nvPr/>
        </p:nvSpPr>
        <p:spPr>
          <a:xfrm>
            <a:off x="8229246" y="2798197"/>
            <a:ext cx="3495752" cy="2677656"/>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■消防安全設備設計</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■火災風險評估報告</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自動灑水設備</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設置火警自動警報設備</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防止爆燃機械通風裝置</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保持安全距離</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緊急應變安全防護設施</a:t>
            </a:r>
          </a:p>
        </p:txBody>
      </p:sp>
      <p:pic>
        <p:nvPicPr>
          <p:cNvPr id="1026" name="Picture 2" descr="經濟部Ministry of Economic Affairs - 亞太永續行動博覽會">
            <a:extLst>
              <a:ext uri="{FF2B5EF4-FFF2-40B4-BE49-F238E27FC236}">
                <a16:creationId xmlns:a16="http://schemas.microsoft.com/office/drawing/2014/main" id="{D7F35B1A-C291-7435-F955-6BE860796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92" y="5141251"/>
            <a:ext cx="1713904" cy="1713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經濟部標準檢驗局- 商品驗證管理系統及商品驗證機構管理系統">
            <a:extLst>
              <a:ext uri="{FF2B5EF4-FFF2-40B4-BE49-F238E27FC236}">
                <a16:creationId xmlns:a16="http://schemas.microsoft.com/office/drawing/2014/main" id="{F299AACF-993D-9C07-C2A1-A219F757B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63" y="5727461"/>
            <a:ext cx="2896873" cy="541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內政部消防署National Fire Agency (NFA) - YouTube">
            <a:extLst>
              <a:ext uri="{FF2B5EF4-FFF2-40B4-BE49-F238E27FC236}">
                <a16:creationId xmlns:a16="http://schemas.microsoft.com/office/drawing/2014/main" id="{FD853585-9BC8-02D8-1914-96C98522E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745" y="5384985"/>
            <a:ext cx="992755" cy="9927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ãå°ä¸­å¸æ¿åºãçåçæå°çµæ">
            <a:extLst>
              <a:ext uri="{FF2B5EF4-FFF2-40B4-BE49-F238E27FC236}">
                <a16:creationId xmlns:a16="http://schemas.microsoft.com/office/drawing/2014/main" id="{935665E8-DD25-DF0B-3F6D-C426245F7D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25" name="文字方塊 24">
            <a:extLst>
              <a:ext uri="{FF2B5EF4-FFF2-40B4-BE49-F238E27FC236}">
                <a16:creationId xmlns:a16="http://schemas.microsoft.com/office/drawing/2014/main" id="{A96FC779-1E8E-9F96-D401-A5B8CE3AC8F5}"/>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6</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233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7AD24E9-0C02-09D1-57D5-63F74F791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1212530"/>
            <a:ext cx="10143744" cy="5629390"/>
          </a:xfrm>
          <a:prstGeom prst="rect">
            <a:avLst/>
          </a:prstGeom>
        </p:spPr>
      </p:pic>
      <p:sp>
        <p:nvSpPr>
          <p:cNvPr id="4" name="文字方塊 3">
            <a:extLst>
              <a:ext uri="{FF2B5EF4-FFF2-40B4-BE49-F238E27FC236}">
                <a16:creationId xmlns:a16="http://schemas.microsoft.com/office/drawing/2014/main" id="{6463CBE8-3809-BD5D-DA99-35BDF6AFD321}"/>
              </a:ext>
            </a:extLst>
          </p:cNvPr>
          <p:cNvSpPr txBox="1"/>
          <p:nvPr/>
        </p:nvSpPr>
        <p:spPr>
          <a:xfrm>
            <a:off x="3557403" y="504644"/>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六、本次申請案場及位置</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433D9422-E7A4-0C71-0C3F-87E0822CB9B7}"/>
              </a:ext>
            </a:extLst>
          </p:cNvPr>
          <p:cNvGraphicFramePr>
            <a:graphicFrameLocks noGrp="1"/>
          </p:cNvGraphicFramePr>
          <p:nvPr>
            <p:extLst>
              <p:ext uri="{D42A27DB-BD31-4B8C-83A1-F6EECF244321}">
                <p14:modId xmlns:p14="http://schemas.microsoft.com/office/powerpoint/2010/main" val="1598867263"/>
              </p:ext>
            </p:extLst>
          </p:nvPr>
        </p:nvGraphicFramePr>
        <p:xfrm>
          <a:off x="841248" y="1212530"/>
          <a:ext cx="10143744" cy="1335596"/>
        </p:xfrm>
        <a:graphic>
          <a:graphicData uri="http://schemas.openxmlformats.org/drawingml/2006/table">
            <a:tbl>
              <a:tblPr firstRow="1" firstCol="1" bandRow="1">
                <a:tableStyleId>{5C22544A-7EE6-4342-B048-85BDC9FD1C3A}</a:tableStyleId>
              </a:tblPr>
              <a:tblGrid>
                <a:gridCol w="1935982">
                  <a:extLst>
                    <a:ext uri="{9D8B030D-6E8A-4147-A177-3AD203B41FA5}">
                      <a16:colId xmlns:a16="http://schemas.microsoft.com/office/drawing/2014/main" val="350949783"/>
                    </a:ext>
                  </a:extLst>
                </a:gridCol>
                <a:gridCol w="1407421">
                  <a:extLst>
                    <a:ext uri="{9D8B030D-6E8A-4147-A177-3AD203B41FA5}">
                      <a16:colId xmlns:a16="http://schemas.microsoft.com/office/drawing/2014/main" val="3505152487"/>
                    </a:ext>
                  </a:extLst>
                </a:gridCol>
                <a:gridCol w="3893426">
                  <a:extLst>
                    <a:ext uri="{9D8B030D-6E8A-4147-A177-3AD203B41FA5}">
                      <a16:colId xmlns:a16="http://schemas.microsoft.com/office/drawing/2014/main" val="2868312229"/>
                    </a:ext>
                  </a:extLst>
                </a:gridCol>
                <a:gridCol w="1367961">
                  <a:extLst>
                    <a:ext uri="{9D8B030D-6E8A-4147-A177-3AD203B41FA5}">
                      <a16:colId xmlns:a16="http://schemas.microsoft.com/office/drawing/2014/main" val="3629893625"/>
                    </a:ext>
                  </a:extLst>
                </a:gridCol>
                <a:gridCol w="1538954">
                  <a:extLst>
                    <a:ext uri="{9D8B030D-6E8A-4147-A177-3AD203B41FA5}">
                      <a16:colId xmlns:a16="http://schemas.microsoft.com/office/drawing/2014/main" val="127204349"/>
                    </a:ext>
                  </a:extLst>
                </a:gridCol>
              </a:tblGrid>
              <a:tr h="0">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公司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所在地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地號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0"/>
                        </a:spcBef>
                        <a:spcAft>
                          <a:spcPts val="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面積</a:t>
                      </a:r>
                    </a:p>
                    <a:p>
                      <a:pPr algn="ctr">
                        <a:lnSpc>
                          <a:spcPct val="100000"/>
                        </a:lnSpc>
                        <a:spcBef>
                          <a:spcPts val="0"/>
                        </a:spcBef>
                        <a:spcAft>
                          <a:spcPts val="0"/>
                        </a:spcAft>
                      </a:pP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(m2)</a:t>
                      </a:r>
                      <a:endPar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裝置容量</a:t>
                      </a: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(MW)</a:t>
                      </a:r>
                      <a:endPar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16091646"/>
                  </a:ext>
                </a:extLst>
              </a:tr>
              <a:tr h="0">
                <a:tc>
                  <a:txBody>
                    <a:bodyPr/>
                    <a:lstStyle/>
                    <a:p>
                      <a:pPr algn="ctr">
                        <a:lnSpc>
                          <a:spcPts val="3000"/>
                        </a:lnSpc>
                      </a:pP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大蓄能源股份有限公司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pP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龍井區</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3000"/>
                        </a:lnSpc>
                      </a:pP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忠和段</a:t>
                      </a: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326-1</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327</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329</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330</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331</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地號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pP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7,720</a:t>
                      </a:r>
                      <a:endPar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pP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75MW</a:t>
                      </a:r>
                      <a:endPar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90032712"/>
                  </a:ext>
                </a:extLst>
              </a:tr>
            </a:tbl>
          </a:graphicData>
        </a:graphic>
      </p:graphicFrame>
      <p:pic>
        <p:nvPicPr>
          <p:cNvPr id="6" name="Picture 2" descr="ãå°ä¸­å¸æ¿åºãçåçæå°çµæ">
            <a:extLst>
              <a:ext uri="{FF2B5EF4-FFF2-40B4-BE49-F238E27FC236}">
                <a16:creationId xmlns:a16="http://schemas.microsoft.com/office/drawing/2014/main" id="{AA5AE5E5-D917-6A34-FCC2-B60F76B75A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FA06D2D0-12B1-E111-4762-A350789D0040}"/>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7</a:t>
            </a:r>
            <a:endParaRPr lang="zh-TW" altLang="en-US" sz="2400" b="1"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DA5C5574-FFC0-A764-45EE-12CAA35401BA}"/>
              </a:ext>
            </a:extLst>
          </p:cNvPr>
          <p:cNvSpPr txBox="1"/>
          <p:nvPr/>
        </p:nvSpPr>
        <p:spPr>
          <a:xfrm rot="1092665">
            <a:off x="6159721" y="4125208"/>
            <a:ext cx="1950720"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向上路</a:t>
            </a:r>
          </a:p>
        </p:txBody>
      </p:sp>
      <p:sp>
        <p:nvSpPr>
          <p:cNvPr id="10" name="文字方塊 9">
            <a:extLst>
              <a:ext uri="{FF2B5EF4-FFF2-40B4-BE49-F238E27FC236}">
                <a16:creationId xmlns:a16="http://schemas.microsoft.com/office/drawing/2014/main" id="{A9CC658B-5180-D015-FE32-E90B5C9CB710}"/>
              </a:ext>
            </a:extLst>
          </p:cNvPr>
          <p:cNvSpPr txBox="1"/>
          <p:nvPr/>
        </p:nvSpPr>
        <p:spPr>
          <a:xfrm rot="1092665">
            <a:off x="3105624" y="3071345"/>
            <a:ext cx="1950720"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向上路</a:t>
            </a:r>
          </a:p>
        </p:txBody>
      </p:sp>
      <p:sp>
        <p:nvSpPr>
          <p:cNvPr id="11" name="文字方塊 10">
            <a:extLst>
              <a:ext uri="{FF2B5EF4-FFF2-40B4-BE49-F238E27FC236}">
                <a16:creationId xmlns:a16="http://schemas.microsoft.com/office/drawing/2014/main" id="{2A9AA773-A68D-3F12-067E-FB4C41926395}"/>
              </a:ext>
            </a:extLst>
          </p:cNvPr>
          <p:cNvSpPr txBox="1"/>
          <p:nvPr/>
        </p:nvSpPr>
        <p:spPr>
          <a:xfrm rot="17467950">
            <a:off x="4596751" y="3916298"/>
            <a:ext cx="1950720"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海埠路</a:t>
            </a:r>
          </a:p>
        </p:txBody>
      </p:sp>
      <p:sp>
        <p:nvSpPr>
          <p:cNvPr id="12" name="矩形 11">
            <a:extLst>
              <a:ext uri="{FF2B5EF4-FFF2-40B4-BE49-F238E27FC236}">
                <a16:creationId xmlns:a16="http://schemas.microsoft.com/office/drawing/2014/main" id="{A8ECA736-81CB-6F2C-CA78-10BEF572F41F}"/>
              </a:ext>
            </a:extLst>
          </p:cNvPr>
          <p:cNvSpPr/>
          <p:nvPr/>
        </p:nvSpPr>
        <p:spPr>
          <a:xfrm>
            <a:off x="4069526" y="4707278"/>
            <a:ext cx="1047780" cy="9604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8799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00AF6FEC-770C-D6FF-C10E-46A76F61FD0B}"/>
              </a:ext>
            </a:extLst>
          </p:cNvPr>
          <p:cNvSpPr txBox="1"/>
          <p:nvPr/>
        </p:nvSpPr>
        <p:spPr>
          <a:xfrm>
            <a:off x="928881" y="1821988"/>
            <a:ext cx="9954228" cy="646331"/>
          </a:xfrm>
          <a:prstGeom prst="rect">
            <a:avLst/>
          </a:prstGeom>
          <a:solidFill>
            <a:schemeClr val="accent4">
              <a:lumMod val="20000"/>
              <a:lumOff val="80000"/>
            </a:schemeClr>
          </a:solidFill>
        </p:spPr>
        <p:txBody>
          <a:bodyPr wrap="square">
            <a:spAutoFit/>
          </a:bodyPr>
          <a:lstStyle/>
          <a:p>
            <a:pPr algn="just">
              <a:spcBef>
                <a:spcPts val="500"/>
              </a:spcBef>
              <a:spcAft>
                <a:spcPts val="500"/>
              </a:spcAft>
            </a:pPr>
            <a:r>
              <a:rPr lang="zh-TW" altLang="en-US" sz="3600" b="1" kern="150" dirty="0">
                <a:latin typeface="微軟正黑體" panose="020B0604030504040204" pitchFamily="34" charset="-120"/>
                <a:ea typeface="微軟正黑體" panose="020B0604030504040204" pitchFamily="34" charset="-120"/>
              </a:rPr>
              <a:t>下面請</a:t>
            </a:r>
            <a:r>
              <a:rPr lang="zh-TW" altLang="en-US" sz="36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大蓄能源</a:t>
            </a:r>
            <a:r>
              <a:rPr lang="zh-TW" altLang="en-US" sz="3600" b="1" kern="100" dirty="0">
                <a:effectLst/>
                <a:latin typeface="Times New Roman" panose="02020603050405020304" pitchFamily="18" charset="0"/>
                <a:ea typeface="微軟正黑體" panose="020B0604030504040204" pitchFamily="34" charset="-120"/>
                <a:cs typeface="Times New Roman" panose="02020603050405020304" pitchFamily="18" charset="0"/>
              </a:rPr>
              <a:t>簡報說明案場建置規劃</a:t>
            </a:r>
            <a:endParaRPr lang="zh-TW" altLang="zh-TW" sz="3600" b="1" kern="150"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0DEC4E1D-A1B5-2FBE-AB7D-07D300378D3D}"/>
              </a:ext>
            </a:extLst>
          </p:cNvPr>
          <p:cNvSpPr txBox="1"/>
          <p:nvPr/>
        </p:nvSpPr>
        <p:spPr>
          <a:xfrm>
            <a:off x="4687747" y="5250486"/>
            <a:ext cx="3402957" cy="923330"/>
          </a:xfrm>
          <a:prstGeom prst="rect">
            <a:avLst/>
          </a:prstGeom>
          <a:noFill/>
        </p:spPr>
        <p:txBody>
          <a:bodyPr wrap="square" rtlCol="0">
            <a:spAutoFit/>
          </a:bodyPr>
          <a:lstStyle/>
          <a:p>
            <a:r>
              <a:rPr lang="zh-TW" altLang="en-US" sz="5400" b="1" dirty="0">
                <a:solidFill>
                  <a:schemeClr val="accent4">
                    <a:lumMod val="50000"/>
                  </a:schemeClr>
                </a:solidFill>
                <a:latin typeface="微軟正黑體" panose="020B0604030504040204" pitchFamily="34" charset="-120"/>
                <a:ea typeface="微軟正黑體" panose="020B0604030504040204" pitchFamily="34" charset="-120"/>
              </a:rPr>
              <a:t>簡報結束</a:t>
            </a:r>
          </a:p>
        </p:txBody>
      </p:sp>
      <p:pic>
        <p:nvPicPr>
          <p:cNvPr id="6" name="Picture 2" descr="ãå°ä¸­å¸æ¿åºãçåçæå°çµæ">
            <a:extLst>
              <a:ext uri="{FF2B5EF4-FFF2-40B4-BE49-F238E27FC236}">
                <a16:creationId xmlns:a16="http://schemas.microsoft.com/office/drawing/2014/main" id="{977FA6B7-93DD-D38E-DA28-59B5F6F485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FF74A9FF-5557-7F26-C8B8-2027F4820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81" y="3816812"/>
            <a:ext cx="3221431" cy="3221431"/>
          </a:xfrm>
          <a:prstGeom prst="rect">
            <a:avLst/>
          </a:prstGeom>
        </p:spPr>
      </p:pic>
      <p:sp>
        <p:nvSpPr>
          <p:cNvPr id="10" name="文字方塊 9">
            <a:extLst>
              <a:ext uri="{FF2B5EF4-FFF2-40B4-BE49-F238E27FC236}">
                <a16:creationId xmlns:a16="http://schemas.microsoft.com/office/drawing/2014/main" id="{6643D011-FFEB-20AB-488B-7651EE853CDF}"/>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8</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7598528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1068</Words>
  <Application>Microsoft Office PowerPoint</Application>
  <PresentationFormat>寬螢幕</PresentationFormat>
  <Paragraphs>147</Paragraphs>
  <Slides>9</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9</vt:i4>
      </vt:variant>
    </vt:vector>
  </HeadingPairs>
  <TitlesOfParts>
    <vt:vector size="16" baseType="lpstr">
      <vt:lpstr>微軟正黑體</vt:lpstr>
      <vt:lpstr>Arial</vt:lpstr>
      <vt:lpstr>Calibri</vt:lpstr>
      <vt:lpstr>Calibri Light</vt:lpstr>
      <vt:lpstr>Times New Roman</vt:lpstr>
      <vt:lpstr>Wingdings</vt:lpstr>
      <vt:lpstr>Office 佈景主題</vt:lpstr>
      <vt:lpstr>龍井區關連工業區 建置儲能系統地方說明會</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台電電廠燃氣第二期</dc:title>
  <dc:creator>林聖揚</dc:creator>
  <cp:lastModifiedBy>林聖揚</cp:lastModifiedBy>
  <cp:revision>14</cp:revision>
  <cp:lastPrinted>2023-11-21T02:35:41Z</cp:lastPrinted>
  <dcterms:created xsi:type="dcterms:W3CDTF">2023-10-12T01:39:59Z</dcterms:created>
  <dcterms:modified xsi:type="dcterms:W3CDTF">2024-07-08T06:20:36Z</dcterms:modified>
</cp:coreProperties>
</file>